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Playfair Display"/>
      <p:regular r:id="rId30"/>
      <p:bold r:id="rId31"/>
      <p:italic r:id="rId32"/>
      <p:boldItalic r:id="rId33"/>
    </p:embeddedFont>
    <p:embeddedFont>
      <p:font typeface="La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layfairDisplay-bold.fntdata"/><Relationship Id="rId30" Type="http://schemas.openxmlformats.org/officeDocument/2006/relationships/font" Target="fonts/PlayfairDisplay-regular.fntdata"/><Relationship Id="rId11" Type="http://schemas.openxmlformats.org/officeDocument/2006/relationships/slide" Target="slides/slide6.xml"/><Relationship Id="rId33" Type="http://schemas.openxmlformats.org/officeDocument/2006/relationships/font" Target="fonts/PlayfairDisplay-boldItalic.fntdata"/><Relationship Id="rId10" Type="http://schemas.openxmlformats.org/officeDocument/2006/relationships/slide" Target="slides/slide5.xml"/><Relationship Id="rId32" Type="http://schemas.openxmlformats.org/officeDocument/2006/relationships/font" Target="fonts/PlayfairDisplay-italic.fntdata"/><Relationship Id="rId13" Type="http://schemas.openxmlformats.org/officeDocument/2006/relationships/slide" Target="slides/slide8.xml"/><Relationship Id="rId35" Type="http://schemas.openxmlformats.org/officeDocument/2006/relationships/font" Target="fonts/Lato-bold.fntdata"/><Relationship Id="rId12" Type="http://schemas.openxmlformats.org/officeDocument/2006/relationships/slide" Target="slides/slide7.xml"/><Relationship Id="rId34" Type="http://schemas.openxmlformats.org/officeDocument/2006/relationships/font" Target="fonts/Lato-regular.fntdata"/><Relationship Id="rId15" Type="http://schemas.openxmlformats.org/officeDocument/2006/relationships/slide" Target="slides/slide10.xml"/><Relationship Id="rId37" Type="http://schemas.openxmlformats.org/officeDocument/2006/relationships/font" Target="fonts/Lato-boldItalic.fntdata"/><Relationship Id="rId14" Type="http://schemas.openxmlformats.org/officeDocument/2006/relationships/slide" Target="slides/slide9.xml"/><Relationship Id="rId36" Type="http://schemas.openxmlformats.org/officeDocument/2006/relationships/font" Target="fonts/La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c6f83aa91_0_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c6f83aa91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482fa6e52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482fa6e52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482fa6e523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482fa6e523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90db52908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490db5290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482fa6e523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482fa6e523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482fa6e523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482fa6e523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482fa6e52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482fa6e52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482fa6e523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482fa6e523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482fa6e523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482fa6e523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482fa6e523_0_1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482fa6e523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482fa6e523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482fa6e52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482fa6e523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482fa6e523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482fa6e523_0_18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482fa6e523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482fa6e523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1482fa6e523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c6f83aa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c6f83aa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491ac9e815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491ac9e81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6f83aa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6f83aa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482fa6e523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482fa6e523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482fa6e523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482fa6e523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482fa6e52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482fa6e52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482fa6e523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482fa6e523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6f83aa9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6f83aa9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482fa6e523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482fa6e523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image" Target="../media/image9.jpg"/><Relationship Id="rId5"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www.chutyptm.com" TargetMode="External"/><Relationship Id="rId4" Type="http://schemas.openxmlformats.org/officeDocument/2006/relationships/image" Target="../media/image15.jpg"/><Relationship Id="rId5" Type="http://schemas.openxmlformats.org/officeDocument/2006/relationships/hyperlink" Target="https://www.linkedin.com/in/dorotheechutyptm/?lipi=urn%3Ali%3Apage%3Ad_flagship3_feed%3BmdQKSgWhStm9ySrDjWLemQ%3D%3D" TargetMode="External"/><Relationship Id="rId6"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chutyptm.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3"/>
          <p:cNvPicPr preferRelativeResize="0"/>
          <p:nvPr/>
        </p:nvPicPr>
        <p:blipFill>
          <a:blip r:embed="rId3">
            <a:alphaModFix/>
          </a:blip>
          <a:stretch>
            <a:fillRect/>
          </a:stretch>
        </p:blipFill>
        <p:spPr>
          <a:xfrm>
            <a:off x="-2642686" y="0"/>
            <a:ext cx="7717161" cy="5143501"/>
          </a:xfrm>
          <a:prstGeom prst="rect">
            <a:avLst/>
          </a:prstGeom>
          <a:noFill/>
          <a:ln>
            <a:noFill/>
          </a:ln>
        </p:spPr>
      </p:pic>
      <p:sp>
        <p:nvSpPr>
          <p:cNvPr id="60" name="Google Shape;60;p13"/>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txBox="1"/>
          <p:nvPr>
            <p:ph idx="2" type="body"/>
          </p:nvPr>
        </p:nvSpPr>
        <p:spPr>
          <a:xfrm>
            <a:off x="4738500" y="1246950"/>
            <a:ext cx="4239000" cy="26496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AGENT COMMERCIAL</a:t>
            </a:r>
            <a:br>
              <a:rPr lang="fr" sz="3600"/>
            </a:br>
            <a:r>
              <a:rPr lang="fr" sz="3600"/>
              <a:t>GRANDE DISTRIBUTION</a:t>
            </a:r>
            <a:endParaRPr sz="3600"/>
          </a:p>
        </p:txBody>
      </p:sp>
      <p:pic>
        <p:nvPicPr>
          <p:cNvPr id="62" name="Google Shape;62;p13"/>
          <p:cNvPicPr preferRelativeResize="0"/>
          <p:nvPr/>
        </p:nvPicPr>
        <p:blipFill>
          <a:blip r:embed="rId4">
            <a:alphaModFix/>
          </a:blip>
          <a:stretch>
            <a:fillRect/>
          </a:stretch>
        </p:blipFill>
        <p:spPr>
          <a:xfrm>
            <a:off x="0" y="54583"/>
            <a:ext cx="9144003" cy="101798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2"/>
          <p:cNvSpPr txBox="1"/>
          <p:nvPr>
            <p:ph type="title"/>
          </p:nvPr>
        </p:nvSpPr>
        <p:spPr>
          <a:xfrm>
            <a:off x="279125" y="1574550"/>
            <a:ext cx="4045200" cy="195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Missions, activités et tâches</a:t>
            </a:r>
            <a:endParaRPr>
              <a:solidFill>
                <a:srgbClr val="FF0000"/>
              </a:solidFill>
            </a:endParaRPr>
          </a:p>
        </p:txBody>
      </p:sp>
      <p:sp>
        <p:nvSpPr>
          <p:cNvPr id="121" name="Google Shape;121;p22"/>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Compétences</a:t>
            </a:r>
            <a:r>
              <a:rPr b="1" lang="fr" sz="2000" u="sng">
                <a:latin typeface="Arial"/>
                <a:ea typeface="Arial"/>
                <a:cs typeface="Arial"/>
                <a:sym typeface="Arial"/>
              </a:rPr>
              <a:t> </a:t>
            </a:r>
            <a:endParaRPr b="1" sz="2000" u="sng"/>
          </a:p>
          <a:p>
            <a:pPr indent="0" lvl="0" marL="0" rtl="0" algn="ctr">
              <a:spcBef>
                <a:spcPts val="1600"/>
              </a:spcBef>
              <a:spcAft>
                <a:spcPts val="1600"/>
              </a:spcAft>
              <a:buNone/>
            </a:pPr>
            <a:r>
              <a:t/>
            </a:r>
            <a:endParaRPr/>
          </a:p>
        </p:txBody>
      </p:sp>
      <p:pic>
        <p:nvPicPr>
          <p:cNvPr id="122" name="Google Shape;122;p22"/>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idx="1" type="body"/>
          </p:nvPr>
        </p:nvSpPr>
        <p:spPr>
          <a:xfrm>
            <a:off x="311700" y="177300"/>
            <a:ext cx="8520600" cy="47889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sz="1600" u="sng">
                <a:solidFill>
                  <a:srgbClr val="1A1A1A"/>
                </a:solidFill>
              </a:rPr>
              <a:t>Compétences</a:t>
            </a:r>
            <a:r>
              <a:rPr b="1" lang="fr" sz="1600" u="sng">
                <a:solidFill>
                  <a:srgbClr val="1A1A1A"/>
                </a:solidFill>
              </a:rPr>
              <a:t> :</a:t>
            </a:r>
            <a:r>
              <a:rPr b="1" lang="fr" u="sng">
                <a:solidFill>
                  <a:srgbClr val="1A1A1A"/>
                </a:solidFill>
              </a:rPr>
              <a:t> </a:t>
            </a:r>
            <a:endParaRPr b="1" u="sng">
              <a:solidFill>
                <a:srgbClr val="1A1A1A"/>
              </a:solidFill>
            </a:endParaRPr>
          </a:p>
          <a:p>
            <a:pPr indent="0" lvl="0" marL="0" rtl="0" algn="ctr">
              <a:lnSpc>
                <a:spcPct val="100000"/>
              </a:lnSpc>
              <a:spcBef>
                <a:spcPts val="1600"/>
              </a:spcBef>
              <a:spcAft>
                <a:spcPts val="0"/>
              </a:spcAft>
              <a:buNone/>
            </a:pPr>
            <a:br>
              <a:rPr b="1" lang="fr" u="sng">
                <a:solidFill>
                  <a:srgbClr val="1A1A1A"/>
                </a:solidFill>
              </a:rPr>
            </a:br>
            <a:r>
              <a:rPr lang="fr" sz="1300">
                <a:solidFill>
                  <a:srgbClr val="1A1A1A"/>
                </a:solidFill>
              </a:rPr>
              <a:t>“soyez  vous-même” est notre mot d' ordre dans nos collaborations !</a:t>
            </a:r>
            <a:endParaRPr sz="1300">
              <a:solidFill>
                <a:srgbClr val="1A1A1A"/>
              </a:solidFill>
            </a:endParaRPr>
          </a:p>
          <a:p>
            <a:pPr indent="0" lvl="0" marL="0" rtl="0" algn="ctr">
              <a:lnSpc>
                <a:spcPct val="100000"/>
              </a:lnSpc>
              <a:spcBef>
                <a:spcPts val="1600"/>
              </a:spcBef>
              <a:spcAft>
                <a:spcPts val="0"/>
              </a:spcAft>
              <a:buNone/>
            </a:pPr>
            <a:r>
              <a:rPr lang="fr" sz="1300">
                <a:solidFill>
                  <a:srgbClr val="1A1A1A"/>
                </a:solidFill>
              </a:rPr>
              <a:t> Alors,si notre message , notre activité et notre relation de proximité de par notre PME vous correspondent , dans les valeurs et les challenges  , vous avez bien choisi votre lecture ici. </a:t>
            </a:r>
            <a:endParaRPr sz="1300">
              <a:solidFill>
                <a:srgbClr val="1A1A1A"/>
              </a:solidFill>
            </a:endParaRPr>
          </a:p>
          <a:p>
            <a:pPr indent="0" lvl="0" marL="0" rtl="0" algn="ctr">
              <a:lnSpc>
                <a:spcPct val="100000"/>
              </a:lnSpc>
              <a:spcBef>
                <a:spcPts val="1600"/>
              </a:spcBef>
              <a:spcAft>
                <a:spcPts val="0"/>
              </a:spcAft>
              <a:buNone/>
            </a:pPr>
            <a:r>
              <a:rPr lang="fr" sz="1300">
                <a:solidFill>
                  <a:srgbClr val="1A1A1A"/>
                </a:solidFill>
              </a:rPr>
              <a:t>Parce que Si vous êtes sur cette offre c’est que vous disposez bien évidemment d’une fibre commerciale, expert ou pas , nous vous donnerons les moyens de décupler vos forces de persuasion et outils marketing puissants auprès de la clientèle pour que vos rendements chiffres et pouvoir d’achats soient plus qu ‘au beau fixe! </a:t>
            </a:r>
            <a:endParaRPr sz="1300">
              <a:solidFill>
                <a:srgbClr val="1A1A1A"/>
              </a:solidFill>
            </a:endParaRPr>
          </a:p>
          <a:p>
            <a:pPr indent="0" lvl="0" marL="0" rtl="0" algn="ctr">
              <a:lnSpc>
                <a:spcPct val="100000"/>
              </a:lnSpc>
              <a:spcBef>
                <a:spcPts val="1600"/>
              </a:spcBef>
              <a:spcAft>
                <a:spcPts val="0"/>
              </a:spcAft>
              <a:buNone/>
            </a:pPr>
            <a:r>
              <a:rPr lang="fr" sz="1300">
                <a:solidFill>
                  <a:srgbClr val="1A1A1A"/>
                </a:solidFill>
              </a:rPr>
              <a:t>Les médias sociaux comme linkedin sont un plus pour obtenir une prospection continuelle et qualifiée , la relation téléphonique demeure elle aussi nécessaire. </a:t>
            </a:r>
            <a:endParaRPr sz="1300">
              <a:solidFill>
                <a:srgbClr val="1A1A1A"/>
              </a:solidFill>
            </a:endParaRPr>
          </a:p>
          <a:p>
            <a:pPr indent="0" lvl="0" marL="0" rtl="0" algn="ctr">
              <a:lnSpc>
                <a:spcPct val="100000"/>
              </a:lnSpc>
              <a:spcBef>
                <a:spcPts val="1600"/>
              </a:spcBef>
              <a:spcAft>
                <a:spcPts val="0"/>
              </a:spcAft>
              <a:buNone/>
            </a:pPr>
            <a:r>
              <a:rPr lang="fr" sz="1300">
                <a:solidFill>
                  <a:srgbClr val="1A1A1A"/>
                </a:solidFill>
              </a:rPr>
              <a:t>Vos compétences  vous l' aurez compris :</a:t>
            </a:r>
            <a:endParaRPr sz="1300">
              <a:solidFill>
                <a:srgbClr val="1A1A1A"/>
              </a:solidFill>
            </a:endParaRPr>
          </a:p>
          <a:p>
            <a:pPr indent="0" lvl="0" marL="0" rtl="0" algn="ctr">
              <a:lnSpc>
                <a:spcPct val="100000"/>
              </a:lnSpc>
              <a:spcBef>
                <a:spcPts val="1600"/>
              </a:spcBef>
              <a:spcAft>
                <a:spcPts val="0"/>
              </a:spcAft>
              <a:buNone/>
            </a:pPr>
            <a:r>
              <a:rPr lang="fr" sz="1300">
                <a:solidFill>
                  <a:srgbClr val="1A1A1A"/>
                </a:solidFill>
              </a:rPr>
              <a:t>c’est VOUS!</a:t>
            </a:r>
            <a:endParaRPr sz="1300">
              <a:solidFill>
                <a:srgbClr val="1A1A1A"/>
              </a:solidFill>
            </a:endParaRPr>
          </a:p>
          <a:p>
            <a:pPr indent="0" lvl="0" marL="0" rtl="0" algn="l">
              <a:lnSpc>
                <a:spcPct val="100000"/>
              </a:lnSpc>
              <a:spcBef>
                <a:spcPts val="1600"/>
              </a:spcBef>
              <a:spcAft>
                <a:spcPts val="0"/>
              </a:spcAft>
              <a:buNone/>
            </a:pPr>
            <a:r>
              <a:t/>
            </a:r>
            <a:endParaRPr sz="1300">
              <a:solidFill>
                <a:srgbClr val="1A1A1A"/>
              </a:solidFill>
            </a:endParaRPr>
          </a:p>
          <a:p>
            <a:pPr indent="0" lvl="0" marL="0" rtl="0" algn="ctr">
              <a:lnSpc>
                <a:spcPct val="100000"/>
              </a:lnSpc>
              <a:spcBef>
                <a:spcPts val="1600"/>
              </a:spcBef>
              <a:spcAft>
                <a:spcPts val="0"/>
              </a:spcAft>
              <a:buNone/>
            </a:pPr>
            <a:r>
              <a:t/>
            </a:r>
            <a:endParaRPr sz="1300">
              <a:solidFill>
                <a:srgbClr val="1A1A1A"/>
              </a:solidFill>
            </a:endParaRPr>
          </a:p>
          <a:p>
            <a:pPr indent="0" lvl="0" marL="0" rtl="0" algn="ctr">
              <a:lnSpc>
                <a:spcPct val="100000"/>
              </a:lnSpc>
              <a:spcBef>
                <a:spcPts val="1600"/>
              </a:spcBef>
              <a:spcAft>
                <a:spcPts val="0"/>
              </a:spcAft>
              <a:buNone/>
            </a:pPr>
            <a:r>
              <a:t/>
            </a:r>
            <a:endParaRPr sz="1300">
              <a:solidFill>
                <a:srgbClr val="1A1A1A"/>
              </a:solidFill>
            </a:endParaRPr>
          </a:p>
          <a:p>
            <a:pPr indent="0" lvl="0" marL="0" rtl="0" algn="ctr">
              <a:lnSpc>
                <a:spcPct val="100000"/>
              </a:lnSpc>
              <a:spcBef>
                <a:spcPts val="1600"/>
              </a:spcBef>
              <a:spcAft>
                <a:spcPts val="0"/>
              </a:spcAft>
              <a:buNone/>
            </a:pPr>
            <a:r>
              <a:t/>
            </a:r>
            <a:endParaRPr sz="1300">
              <a:solidFill>
                <a:srgbClr val="1A1A1A"/>
              </a:solidFill>
            </a:endParaRPr>
          </a:p>
          <a:p>
            <a:pPr indent="0" lvl="0" marL="0" rtl="0" algn="ctr">
              <a:lnSpc>
                <a:spcPct val="100000"/>
              </a:lnSpc>
              <a:spcBef>
                <a:spcPts val="1600"/>
              </a:spcBef>
              <a:spcAft>
                <a:spcPts val="0"/>
              </a:spcAft>
              <a:buNone/>
            </a:pPr>
            <a:r>
              <a:t/>
            </a:r>
            <a:endParaRPr sz="1300">
              <a:solidFill>
                <a:srgbClr val="1A1A1A"/>
              </a:solidFill>
            </a:endParaRPr>
          </a:p>
          <a:p>
            <a:pPr indent="0" lvl="0" marL="0" rtl="0" algn="ctr">
              <a:lnSpc>
                <a:spcPct val="100000"/>
              </a:lnSpc>
              <a:spcBef>
                <a:spcPts val="1600"/>
              </a:spcBef>
              <a:spcAft>
                <a:spcPts val="0"/>
              </a:spcAft>
              <a:buNone/>
            </a:pPr>
            <a:r>
              <a:t/>
            </a:r>
            <a:endParaRPr sz="13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1600"/>
              </a:spcAft>
              <a:buNone/>
            </a:pPr>
            <a:r>
              <a:t/>
            </a:r>
            <a:endParaRPr sz="1500">
              <a:solidFill>
                <a:srgbClr val="1A1A1A"/>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idx="1" type="body"/>
          </p:nvPr>
        </p:nvSpPr>
        <p:spPr>
          <a:xfrm>
            <a:off x="311700" y="408900"/>
            <a:ext cx="8520600" cy="4325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br>
              <a:rPr b="1" lang="fr" u="sng">
                <a:solidFill>
                  <a:srgbClr val="1A1A1A"/>
                </a:solidFill>
              </a:rPr>
            </a:br>
            <a:r>
              <a:rPr lang="fr" sz="1300">
                <a:solidFill>
                  <a:srgbClr val="1A1A1A"/>
                </a:solidFill>
              </a:rPr>
              <a:t>Votre parcours d'intégration se fera sur deux mois : formation présentielle, e-learning, master class, accompagnement terrain Formation continue de plus de 20 modules  avec taux de satisfaction optimal.- Accompagnement terrain : Vous êtes indépendant mais pas seul, en recrutant sur l’intégralité de la France et pays limitrophes vous intégrerez une équipe de consultants sélectionnés pour leurs compétences sans conteste. dès votre arrivée Un coach dédié vous accompagne  - Des master class thématiques quotidiennes animées par vos pairs Un service clients pour répondre à toutes vos questions 5j/7j Des outils au service de votre réussite: Un CRM adapté  pour une gestion simplifiée de votre activité - Une diffusion performante des offres produits - Des outils marketing professionnels et personnalisables (flyers, catalogues, extraits de tarifs, cadenciers, etc) Une vitrine web reconnue et ludique.La possibilité de développer votre propre équipe commerciale :  faites de votre réussite celle de votre prochaine équipe et touchez des commissions </a:t>
            </a:r>
            <a:endParaRPr sz="1300">
              <a:solidFill>
                <a:srgbClr val="1A1A1A"/>
              </a:solidFill>
            </a:endParaRPr>
          </a:p>
          <a:p>
            <a:pPr indent="0" lvl="0" marL="0" rtl="0" algn="l">
              <a:lnSpc>
                <a:spcPct val="100000"/>
              </a:lnSpc>
              <a:spcBef>
                <a:spcPts val="1600"/>
              </a:spcBef>
              <a:spcAft>
                <a:spcPts val="0"/>
              </a:spcAft>
              <a:buNone/>
            </a:pPr>
            <a:r>
              <a:rPr lang="fr" sz="1300">
                <a:solidFill>
                  <a:srgbClr val="1A1A1A"/>
                </a:solidFill>
              </a:rPr>
              <a:t>Profil recherché Votre rémunération Rémunération attractive : vous touchez un pourcentage sur chaque palette commandée-( selon les cours du marché , réguliers ou ponctuels )</a:t>
            </a:r>
            <a:endParaRPr sz="1300">
              <a:solidFill>
                <a:srgbClr val="1A1A1A"/>
              </a:solidFill>
            </a:endParaRPr>
          </a:p>
          <a:p>
            <a:pPr indent="0" lvl="0" marL="0" rtl="0" algn="l">
              <a:lnSpc>
                <a:spcPct val="100000"/>
              </a:lnSpc>
              <a:spcBef>
                <a:spcPts val="1600"/>
              </a:spcBef>
              <a:spcAft>
                <a:spcPts val="0"/>
              </a:spcAft>
              <a:buNone/>
            </a:pPr>
            <a:r>
              <a:rPr lang="fr" sz="1300">
                <a:solidFill>
                  <a:srgbClr val="1A1A1A"/>
                </a:solidFill>
              </a:rPr>
              <a:t> Vous serez  rémunéré sur chaque vente de votre équipe. ainsi en fondant votre équipe vos revenus seront récurrents et indépendants de vos propres ventes de manière exponentielle</a:t>
            </a:r>
            <a:endParaRPr sz="1300">
              <a:solidFill>
                <a:srgbClr val="1A1A1A"/>
              </a:solidFill>
            </a:endParaRPr>
          </a:p>
          <a:p>
            <a:pPr indent="0" lvl="0" marL="0" rtl="0" algn="l">
              <a:lnSpc>
                <a:spcPct val="100000"/>
              </a:lnSpc>
              <a:spcBef>
                <a:spcPts val="1600"/>
              </a:spcBef>
              <a:spcAft>
                <a:spcPts val="0"/>
              </a:spcAft>
              <a:buNone/>
            </a:pPr>
            <a:r>
              <a:rPr lang="fr" sz="1300">
                <a:solidFill>
                  <a:srgbClr val="1A1A1A"/>
                </a:solidFill>
              </a:rPr>
              <a:t>taux moyen des ventes par agent: 200 000 euros mensuels.</a:t>
            </a:r>
            <a:endParaRPr sz="1300">
              <a:solidFill>
                <a:srgbClr val="1A1A1A"/>
              </a:solidFill>
            </a:endParaRPr>
          </a:p>
          <a:p>
            <a:pPr indent="0" lvl="0" marL="0" rtl="0" algn="l">
              <a:lnSpc>
                <a:spcPct val="100000"/>
              </a:lnSpc>
              <a:spcBef>
                <a:spcPts val="1600"/>
              </a:spcBef>
              <a:spcAft>
                <a:spcPts val="0"/>
              </a:spcAft>
              <a:buNone/>
            </a:pPr>
            <a:r>
              <a:t/>
            </a:r>
            <a:endParaRPr sz="1300">
              <a:solidFill>
                <a:srgbClr val="1A1A1A"/>
              </a:solidFill>
            </a:endParaRPr>
          </a:p>
          <a:p>
            <a:pPr indent="0" lvl="0" marL="0" rtl="0" algn="ctr">
              <a:lnSpc>
                <a:spcPct val="100000"/>
              </a:lnSpc>
              <a:spcBef>
                <a:spcPts val="1600"/>
              </a:spcBef>
              <a:spcAft>
                <a:spcPts val="0"/>
              </a:spcAft>
              <a:buNone/>
            </a:pPr>
            <a:r>
              <a:t/>
            </a:r>
            <a:endParaRPr sz="1300">
              <a:solidFill>
                <a:srgbClr val="1A1A1A"/>
              </a:solidFill>
            </a:endParaRPr>
          </a:p>
          <a:p>
            <a:pPr indent="0" lvl="0" marL="0" rtl="0" algn="ctr">
              <a:lnSpc>
                <a:spcPct val="100000"/>
              </a:lnSpc>
              <a:spcBef>
                <a:spcPts val="1600"/>
              </a:spcBef>
              <a:spcAft>
                <a:spcPts val="0"/>
              </a:spcAft>
              <a:buNone/>
            </a:pPr>
            <a:r>
              <a:t/>
            </a:r>
            <a:endParaRPr sz="1300">
              <a:solidFill>
                <a:srgbClr val="1A1A1A"/>
              </a:solidFill>
            </a:endParaRPr>
          </a:p>
          <a:p>
            <a:pPr indent="0" lvl="0" marL="0" rtl="0" algn="ctr">
              <a:lnSpc>
                <a:spcPct val="100000"/>
              </a:lnSpc>
              <a:spcBef>
                <a:spcPts val="1600"/>
              </a:spcBef>
              <a:spcAft>
                <a:spcPts val="0"/>
              </a:spcAft>
              <a:buNone/>
            </a:pPr>
            <a:r>
              <a:t/>
            </a:r>
            <a:endParaRPr sz="1300">
              <a:solidFill>
                <a:srgbClr val="1A1A1A"/>
              </a:solidFill>
            </a:endParaRPr>
          </a:p>
          <a:p>
            <a:pPr indent="0" lvl="0" marL="0" rtl="0" algn="ctr">
              <a:lnSpc>
                <a:spcPct val="100000"/>
              </a:lnSpc>
              <a:spcBef>
                <a:spcPts val="1600"/>
              </a:spcBef>
              <a:spcAft>
                <a:spcPts val="0"/>
              </a:spcAft>
              <a:buNone/>
            </a:pPr>
            <a:r>
              <a:t/>
            </a:r>
            <a:endParaRPr sz="13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1600"/>
              </a:spcAft>
              <a:buNone/>
            </a:pPr>
            <a:r>
              <a:t/>
            </a:r>
            <a:endParaRPr sz="1500">
              <a:solidFill>
                <a:srgbClr val="1A1A1A"/>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5"/>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profil </a:t>
            </a:r>
            <a:endParaRPr>
              <a:solidFill>
                <a:srgbClr val="FF0000"/>
              </a:solidFill>
            </a:endParaRPr>
          </a:p>
        </p:txBody>
      </p:sp>
      <p:sp>
        <p:nvSpPr>
          <p:cNvPr id="139" name="Google Shape;139;p25"/>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Profil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Niveau d’expérience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Formations / Diplômes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40" name="Google Shape;140;p25"/>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6"/>
          <p:cNvSpPr txBox="1"/>
          <p:nvPr>
            <p:ph idx="1" type="body"/>
          </p:nvPr>
        </p:nvSpPr>
        <p:spPr>
          <a:xfrm>
            <a:off x="311700" y="261525"/>
            <a:ext cx="8520600" cy="42936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Profil:</a:t>
            </a:r>
            <a:endParaRPr b="1" u="sng">
              <a:solidFill>
                <a:srgbClr val="1A1A1A"/>
              </a:solidFill>
            </a:endParaRPr>
          </a:p>
          <a:p>
            <a:pPr indent="0" lvl="0" marL="0" rtl="0" algn="just">
              <a:lnSpc>
                <a:spcPct val="100000"/>
              </a:lnSpc>
              <a:spcBef>
                <a:spcPts val="1600"/>
              </a:spcBef>
              <a:spcAft>
                <a:spcPts val="0"/>
              </a:spcAft>
              <a:buNone/>
            </a:pPr>
            <a:r>
              <a:rPr lang="fr" sz="1600">
                <a:solidFill>
                  <a:srgbClr val="1A1A1A"/>
                </a:solidFill>
              </a:rPr>
              <a:t>Cette opportunité est ouverte à tous, quel que soit votre parcours ou votre formation. Vous souhaitez créer votre entreprise, êtes à l'écoute et rigoureux et avez la fibre commerciale Contactez-nous pour changer de vie. </a:t>
            </a:r>
            <a:endParaRPr sz="1600">
              <a:solidFill>
                <a:srgbClr val="1A1A1A"/>
              </a:solidFill>
            </a:endParaRPr>
          </a:p>
          <a:p>
            <a:pPr indent="0" lvl="0" marL="0" rtl="0" algn="ctr">
              <a:lnSpc>
                <a:spcPct val="100000"/>
              </a:lnSpc>
              <a:spcBef>
                <a:spcPts val="1600"/>
              </a:spcBef>
              <a:spcAft>
                <a:spcPts val="0"/>
              </a:spcAft>
              <a:buNone/>
            </a:pPr>
            <a:r>
              <a:rPr b="1" lang="fr" u="sng">
                <a:solidFill>
                  <a:srgbClr val="1A1A1A"/>
                </a:solidFill>
              </a:rPr>
              <a:t>Niveau d’expérience :</a:t>
            </a:r>
            <a:endParaRPr b="1" u="sng">
              <a:solidFill>
                <a:srgbClr val="1A1A1A"/>
              </a:solidFill>
            </a:endParaRPr>
          </a:p>
          <a:p>
            <a:pPr indent="0" lvl="0" marL="0" rtl="0" algn="just">
              <a:lnSpc>
                <a:spcPct val="100000"/>
              </a:lnSpc>
              <a:spcBef>
                <a:spcPts val="1600"/>
              </a:spcBef>
              <a:spcAft>
                <a:spcPts val="0"/>
              </a:spcAft>
              <a:buNone/>
            </a:pPr>
            <a:r>
              <a:rPr lang="fr" sz="1600">
                <a:solidFill>
                  <a:srgbClr val="1A1A1A"/>
                </a:solidFill>
              </a:rPr>
              <a:t>débutant accepté formation interne assurée</a:t>
            </a:r>
            <a:endParaRPr sz="1600">
              <a:solidFill>
                <a:srgbClr val="1A1A1A"/>
              </a:solidFill>
            </a:endParaRPr>
          </a:p>
          <a:p>
            <a:pPr indent="0" lvl="0" marL="0" rtl="0" algn="ctr">
              <a:lnSpc>
                <a:spcPct val="100000"/>
              </a:lnSpc>
              <a:spcBef>
                <a:spcPts val="1600"/>
              </a:spcBef>
              <a:spcAft>
                <a:spcPts val="0"/>
              </a:spcAft>
              <a:buNone/>
            </a:pPr>
            <a:r>
              <a:rPr b="1" lang="fr" u="sng">
                <a:solidFill>
                  <a:srgbClr val="1A1A1A"/>
                </a:solidFill>
              </a:rPr>
              <a:t>Formations / Diplômes : </a:t>
            </a:r>
            <a:endParaRPr b="1" u="sng">
              <a:solidFill>
                <a:srgbClr val="1A1A1A"/>
              </a:solidFill>
            </a:endParaRPr>
          </a:p>
          <a:p>
            <a:pPr indent="0" lvl="0" marL="0" rtl="0" algn="just">
              <a:lnSpc>
                <a:spcPct val="100000"/>
              </a:lnSpc>
              <a:spcBef>
                <a:spcPts val="1600"/>
              </a:spcBef>
              <a:spcAft>
                <a:spcPts val="1600"/>
              </a:spcAft>
              <a:buNone/>
            </a:pPr>
            <a:r>
              <a:rPr lang="fr" sz="1600">
                <a:solidFill>
                  <a:srgbClr val="1A1A1A"/>
                </a:solidFill>
              </a:rPr>
              <a:t>Bac à bac +2,  issus d'organismes de formation possibles .</a:t>
            </a:r>
            <a:endParaRPr sz="1600">
              <a:solidFill>
                <a:srgbClr val="1A1A1A"/>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7"/>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7"/>
          <p:cNvSpPr txBox="1"/>
          <p:nvPr>
            <p:ph type="title"/>
          </p:nvPr>
        </p:nvSpPr>
        <p:spPr>
          <a:xfrm>
            <a:off x="292775" y="1837800"/>
            <a:ext cx="4045200" cy="1427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Conditions de travail </a:t>
            </a:r>
            <a:endParaRPr>
              <a:solidFill>
                <a:srgbClr val="FF0000"/>
              </a:solidFill>
            </a:endParaRPr>
          </a:p>
        </p:txBody>
      </p:sp>
      <p:sp>
        <p:nvSpPr>
          <p:cNvPr id="152" name="Google Shape;152;p27"/>
          <p:cNvSpPr txBox="1"/>
          <p:nvPr>
            <p:ph idx="2" type="body"/>
          </p:nvPr>
        </p:nvSpPr>
        <p:spPr>
          <a:xfrm>
            <a:off x="4952375" y="437250"/>
            <a:ext cx="3837000" cy="42282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Font typeface="Arial"/>
              <a:buChar char="●"/>
            </a:pPr>
            <a:r>
              <a:rPr b="1" lang="fr" sz="2000" u="sng">
                <a:latin typeface="Arial"/>
                <a:ea typeface="Arial"/>
                <a:cs typeface="Arial"/>
                <a:sym typeface="Arial"/>
              </a:rPr>
              <a:t> Lieu de travail </a:t>
            </a:r>
            <a:endParaRPr b="1" sz="2000" u="sng">
              <a:latin typeface="Arial"/>
              <a:ea typeface="Arial"/>
              <a:cs typeface="Arial"/>
              <a:sym typeface="Arial"/>
            </a:endParaRPr>
          </a:p>
          <a:p>
            <a:pPr indent="-355600" lvl="0" marL="457200" rtl="0" algn="ctr">
              <a:spcBef>
                <a:spcPts val="0"/>
              </a:spcBef>
              <a:spcAft>
                <a:spcPts val="0"/>
              </a:spcAft>
              <a:buSzPts val="2000"/>
              <a:buFont typeface="Arial"/>
              <a:buChar char="●"/>
            </a:pPr>
            <a:r>
              <a:rPr b="1" lang="fr" sz="2000" u="sng">
                <a:latin typeface="Arial"/>
                <a:ea typeface="Arial"/>
                <a:cs typeface="Arial"/>
                <a:sym typeface="Arial"/>
              </a:rPr>
              <a:t>Rémunération </a:t>
            </a:r>
            <a:endParaRPr b="1" sz="2000" u="sng">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153" name="Google Shape;153;p27"/>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8"/>
          <p:cNvSpPr txBox="1"/>
          <p:nvPr>
            <p:ph idx="1" type="body"/>
          </p:nvPr>
        </p:nvSpPr>
        <p:spPr>
          <a:xfrm>
            <a:off x="311700" y="777600"/>
            <a:ext cx="8520600" cy="35883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Lieu de travail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France</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ctr">
              <a:lnSpc>
                <a:spcPct val="100000"/>
              </a:lnSpc>
              <a:spcBef>
                <a:spcPts val="1600"/>
              </a:spcBef>
              <a:spcAft>
                <a:spcPts val="0"/>
              </a:spcAft>
              <a:buNone/>
            </a:pPr>
            <a:r>
              <a:rPr b="1" lang="fr" u="sng">
                <a:solidFill>
                  <a:srgbClr val="1A1A1A"/>
                </a:solidFill>
              </a:rPr>
              <a:t>Rémunération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Rémunération selon niveau d’études + âge. Formation prise en charge à 100% par l’entreprise.  mutuelle, sport jobbing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Tous nos postes sont ouverts aux personnes en situation de handicap.</a:t>
            </a:r>
            <a:endParaRPr sz="1500">
              <a:solidFill>
                <a:srgbClr val="1A1A1A"/>
              </a:solidFill>
            </a:endParaRPr>
          </a:p>
          <a:p>
            <a:pPr indent="0" lvl="0" marL="0" rtl="0" algn="just">
              <a:lnSpc>
                <a:spcPct val="100000"/>
              </a:lnSpc>
              <a:spcBef>
                <a:spcPts val="1600"/>
              </a:spcBef>
              <a:spcAft>
                <a:spcPts val="1600"/>
              </a:spcAft>
              <a:buNone/>
            </a:pPr>
            <a:r>
              <a:rPr lang="fr" sz="1500">
                <a:solidFill>
                  <a:srgbClr val="1A1A1A"/>
                </a:solidFill>
              </a:rPr>
              <a:t> </a:t>
            </a:r>
            <a:endParaRPr sz="1500">
              <a:solidFill>
                <a:srgbClr val="1A1A1A"/>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162" name="Shape 162"/>
        <p:cNvGrpSpPr/>
        <p:nvPr/>
      </p:nvGrpSpPr>
      <p:grpSpPr>
        <a:xfrm>
          <a:off x="0" y="0"/>
          <a:ext cx="0" cy="0"/>
          <a:chOff x="0" y="0"/>
          <a:chExt cx="0" cy="0"/>
        </a:xfrm>
      </p:grpSpPr>
      <p:pic>
        <p:nvPicPr>
          <p:cNvPr id="163" name="Google Shape;163;p29"/>
          <p:cNvPicPr preferRelativeResize="0"/>
          <p:nvPr/>
        </p:nvPicPr>
        <p:blipFill>
          <a:blip r:embed="rId3">
            <a:alphaModFix/>
          </a:blip>
          <a:stretch>
            <a:fillRect/>
          </a:stretch>
        </p:blipFill>
        <p:spPr>
          <a:xfrm>
            <a:off x="0" y="-448275"/>
            <a:ext cx="4224048" cy="3168023"/>
          </a:xfrm>
          <a:prstGeom prst="rect">
            <a:avLst/>
          </a:prstGeom>
          <a:noFill/>
          <a:ln>
            <a:noFill/>
          </a:ln>
        </p:spPr>
      </p:pic>
      <p:pic>
        <p:nvPicPr>
          <p:cNvPr id="164" name="Google Shape;164;p29"/>
          <p:cNvPicPr preferRelativeResize="0"/>
          <p:nvPr/>
        </p:nvPicPr>
        <p:blipFill>
          <a:blip r:embed="rId4">
            <a:alphaModFix/>
          </a:blip>
          <a:stretch>
            <a:fillRect/>
          </a:stretch>
        </p:blipFill>
        <p:spPr>
          <a:xfrm>
            <a:off x="0" y="2476275"/>
            <a:ext cx="4224048" cy="3168023"/>
          </a:xfrm>
          <a:prstGeom prst="rect">
            <a:avLst/>
          </a:prstGeom>
          <a:noFill/>
          <a:ln>
            <a:noFill/>
          </a:ln>
        </p:spPr>
      </p:pic>
      <p:pic>
        <p:nvPicPr>
          <p:cNvPr id="165" name="Google Shape;165;p29"/>
          <p:cNvPicPr preferRelativeResize="0"/>
          <p:nvPr/>
        </p:nvPicPr>
        <p:blipFill>
          <a:blip r:embed="rId5">
            <a:alphaModFix/>
          </a:blip>
          <a:stretch>
            <a:fillRect/>
          </a:stretch>
        </p:blipFill>
        <p:spPr>
          <a:xfrm>
            <a:off x="4829701" y="-245575"/>
            <a:ext cx="4314300" cy="5752400"/>
          </a:xfrm>
          <a:prstGeom prst="rect">
            <a:avLst/>
          </a:prstGeom>
          <a:noFill/>
          <a:ln>
            <a:noFill/>
          </a:ln>
        </p:spPr>
      </p:pic>
      <p:sp>
        <p:nvSpPr>
          <p:cNvPr id="166" name="Google Shape;166;p29"/>
          <p:cNvSpPr txBox="1"/>
          <p:nvPr/>
        </p:nvSpPr>
        <p:spPr>
          <a:xfrm rot="-5400000">
            <a:off x="2833650" y="2338125"/>
            <a:ext cx="3476700" cy="58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fr" sz="2600" u="sng">
                <a:solidFill>
                  <a:schemeClr val="lt1"/>
                </a:solidFill>
              </a:rPr>
              <a:t>Le centre d’affaire</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3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Notre fondatrice :</a:t>
            </a:r>
            <a:endParaRPr sz="3600"/>
          </a:p>
        </p:txBody>
      </p:sp>
      <p:pic>
        <p:nvPicPr>
          <p:cNvPr id="173" name="Google Shape;173;p30"/>
          <p:cNvPicPr preferRelativeResize="0"/>
          <p:nvPr/>
        </p:nvPicPr>
        <p:blipFill>
          <a:blip r:embed="rId3">
            <a:alphaModFix/>
          </a:blip>
          <a:stretch>
            <a:fillRect/>
          </a:stretch>
        </p:blipFill>
        <p:spPr>
          <a:xfrm>
            <a:off x="780000" y="981075"/>
            <a:ext cx="3181350" cy="3181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RDV Consulting &amp; Sourcing  International, pour Chefs </a:t>
            </a:r>
            <a:r>
              <a:rPr lang="fr">
                <a:solidFill>
                  <a:srgbClr val="000000"/>
                </a:solidFill>
              </a:rPr>
              <a:t>d'entreprises,</a:t>
            </a:r>
            <a:r>
              <a:rPr lang="fr">
                <a:solidFill>
                  <a:srgbClr val="000000"/>
                </a:solidFill>
              </a:rPr>
              <a:t> Acheteurs Traders et Agents . ChutYPTM choisit de prendre soin et de trouver sa team de winners parmi des personnes impliquées et réactives.  En ne travaillant qu’en microcosme sur des offres limitées, ChutYPTM rythme la vie de ses collaborateurs d’expertises internationales  liées aux particularismes de l’import-export sur les produits de grande consommation, les produits émergents, la logistique et bien d’autres missions pour mettre en application votre talent de «leader de commercialisation produits» ce, quel que soit votre poste car le carnet de commande est bien le nerf de la guerre pour une expansion pérenne.</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Notre Entreprise </a:t>
            </a:r>
            <a:endParaRPr/>
          </a:p>
        </p:txBody>
      </p:sp>
      <p:sp>
        <p:nvSpPr>
          <p:cNvPr id="69" name="Google Shape;69;p14"/>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0" name="Google Shape;70;p14"/>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2"/>
          <p:cNvSpPr txBox="1"/>
          <p:nvPr>
            <p:ph idx="1" type="body"/>
          </p:nvPr>
        </p:nvSpPr>
        <p:spPr>
          <a:xfrm>
            <a:off x="311700" y="122800"/>
            <a:ext cx="8520600" cy="37107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fr">
                <a:solidFill>
                  <a:srgbClr val="000000"/>
                </a:solidFill>
              </a:rPr>
              <a:t>Le programme est simple: Vous apporter toutes les solutions pour travailler au sein du business international avec l’accompagnement bienveillant issue d’une culture entrepreneuriale familiale.  Nous vous assurons une formation continue au long terme avec une phase d’intégration en binôme pour mieux appréhender votre intégration et votre apprentissage client, spécifique au marché de la GD. En parallèle, un atelier annuel de bilan de compétences pour mettre à jour vos savoirs web liés à notre activité, des séminaires réguliers et "warm up" hebdomadaires. Chut YPTM  concilie à la fois les conseils, l’innovation, les outils numériques, les force de vente, et l'organisation de toute une  équipe dans l’optimisation de la QVT* (qualité de vie &amp; travail) Une volonté d’adapter au quotidien une méthode de travail respectueuse des compétences, des tempéraments et des projets de chacun .  </a:t>
            </a:r>
            <a:endParaRPr>
              <a:solidFill>
                <a:srgbClr val="000000"/>
              </a:solidFill>
            </a:endParaRPr>
          </a:p>
        </p:txBody>
      </p:sp>
      <p:pic>
        <p:nvPicPr>
          <p:cNvPr id="184" name="Google Shape;184;p32"/>
          <p:cNvPicPr preferRelativeResize="0"/>
          <p:nvPr/>
        </p:nvPicPr>
        <p:blipFill rotWithShape="1">
          <a:blip r:embed="rId3">
            <a:alphaModFix/>
          </a:blip>
          <a:srcRect b="15760" l="0" r="0" t="37038"/>
          <a:stretch/>
        </p:blipFill>
        <p:spPr>
          <a:xfrm>
            <a:off x="-68200" y="3626375"/>
            <a:ext cx="9280425" cy="2090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3"/>
          <p:cNvSpPr/>
          <p:nvPr/>
        </p:nvSpPr>
        <p:spPr>
          <a:xfrm>
            <a:off x="4572000" y="0"/>
            <a:ext cx="4572000" cy="51435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3"/>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fr" sz="3600"/>
              <a:t>Les ressources humaines </a:t>
            </a:r>
            <a:endParaRPr sz="3600"/>
          </a:p>
        </p:txBody>
      </p:sp>
      <p:pic>
        <p:nvPicPr>
          <p:cNvPr id="191" name="Google Shape;191;p33"/>
          <p:cNvPicPr preferRelativeResize="0"/>
          <p:nvPr/>
        </p:nvPicPr>
        <p:blipFill>
          <a:blip r:embed="rId3">
            <a:alphaModFix/>
          </a:blip>
          <a:stretch>
            <a:fillRect/>
          </a:stretch>
        </p:blipFill>
        <p:spPr>
          <a:xfrm>
            <a:off x="452550" y="724200"/>
            <a:ext cx="3695101" cy="36951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4"/>
          <p:cNvSpPr txBox="1"/>
          <p:nvPr>
            <p:ph idx="1" type="body"/>
          </p:nvPr>
        </p:nvSpPr>
        <p:spPr>
          <a:xfrm>
            <a:off x="379900" y="197450"/>
            <a:ext cx="8520600" cy="46731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rPr lang="fr" sz="1500">
                <a:solidFill>
                  <a:srgbClr val="000000"/>
                </a:solidFill>
              </a:rPr>
              <a:t>Wintech Innovation entreprise &amp;  filiale Chut y en aura pas pour tout le monde!</a:t>
            </a:r>
            <a:endParaRPr sz="1500">
              <a:solidFill>
                <a:srgbClr val="000000"/>
              </a:solidFill>
            </a:endParaRPr>
          </a:p>
          <a:p>
            <a:pPr indent="0" lvl="0" marL="0" rtl="0" algn="just">
              <a:spcBef>
                <a:spcPts val="1600"/>
              </a:spcBef>
              <a:spcAft>
                <a:spcPts val="0"/>
              </a:spcAft>
              <a:buNone/>
            </a:pPr>
            <a:r>
              <a:rPr lang="fr" sz="1500">
                <a:solidFill>
                  <a:srgbClr val="000000"/>
                </a:solidFill>
              </a:rPr>
              <a:t>Nos valeurs sont fondées sur l’appréciation concrète de nos collaborateurs, pour cela si nous mettons du temps à choisir nos supers assistants c’est pour pérenniser une relation collaborative et fructueuse. </a:t>
            </a:r>
            <a:endParaRPr sz="1500">
              <a:solidFill>
                <a:srgbClr val="000000"/>
              </a:solidFill>
            </a:endParaRPr>
          </a:p>
          <a:p>
            <a:pPr indent="0" lvl="0" marL="0" rtl="0" algn="just">
              <a:spcBef>
                <a:spcPts val="1600"/>
              </a:spcBef>
              <a:spcAft>
                <a:spcPts val="0"/>
              </a:spcAft>
              <a:buNone/>
            </a:pPr>
            <a:r>
              <a:rPr lang="fr" sz="1500">
                <a:solidFill>
                  <a:srgbClr val="000000"/>
                </a:solidFill>
              </a:rPr>
              <a:t>Nous pratiquons les recrutements avec éthique et sans préjugés et entendons la parole de tous. </a:t>
            </a:r>
            <a:endParaRPr sz="1500">
              <a:solidFill>
                <a:srgbClr val="000000"/>
              </a:solidFill>
            </a:endParaRPr>
          </a:p>
          <a:p>
            <a:pPr indent="0" lvl="0" marL="0" rtl="0" algn="just">
              <a:spcBef>
                <a:spcPts val="1600"/>
              </a:spcBef>
              <a:spcAft>
                <a:spcPts val="0"/>
              </a:spcAft>
              <a:buNone/>
            </a:pPr>
            <a:r>
              <a:rPr lang="fr" sz="1500">
                <a:solidFill>
                  <a:srgbClr val="000000"/>
                </a:solidFill>
              </a:rPr>
              <a:t>Nos objectifs sont ambitieux mais tout à fait lucides sur l’avenir et la place à prendre dans les marchés porteurs au sein de notre entreprise.</a:t>
            </a:r>
            <a:endParaRPr sz="1500">
              <a:solidFill>
                <a:srgbClr val="000000"/>
              </a:solidFill>
            </a:endParaRPr>
          </a:p>
          <a:p>
            <a:pPr indent="0" lvl="0" marL="0" rtl="0" algn="just">
              <a:spcBef>
                <a:spcPts val="1600"/>
              </a:spcBef>
              <a:spcAft>
                <a:spcPts val="0"/>
              </a:spcAft>
              <a:buNone/>
            </a:pPr>
            <a:r>
              <a:rPr lang="fr" sz="1500">
                <a:solidFill>
                  <a:srgbClr val="000000"/>
                </a:solidFill>
              </a:rPr>
              <a:t> Nous accompagnons et valorisons l’évolution des compétences de nos salariés tout au long de leur carrière car le meilleur pour nos collaborateurs reste le meilleur pour toute l’équipe. </a:t>
            </a:r>
            <a:endParaRPr sz="1500">
              <a:solidFill>
                <a:srgbClr val="000000"/>
              </a:solidFill>
            </a:endParaRPr>
          </a:p>
          <a:p>
            <a:pPr indent="0" lvl="0" marL="0" rtl="0" algn="just">
              <a:spcBef>
                <a:spcPts val="1600"/>
              </a:spcBef>
              <a:spcAft>
                <a:spcPts val="0"/>
              </a:spcAft>
              <a:buNone/>
            </a:pPr>
            <a:r>
              <a:rPr lang="fr" sz="1500">
                <a:solidFill>
                  <a:srgbClr val="000000"/>
                </a:solidFill>
              </a:rPr>
              <a:t>Concours, challenge interne , Zinc( zone d’intelligence collective), sport, bien être, fauteuils massants  et soirées organisées sont autant de moments à partager ensemble pour allier  “le 2B” : </a:t>
            </a:r>
            <a:endParaRPr sz="1500">
              <a:solidFill>
                <a:srgbClr val="000000"/>
              </a:solidFill>
            </a:endParaRPr>
          </a:p>
          <a:p>
            <a:pPr indent="0" lvl="0" marL="0" rtl="0" algn="just">
              <a:spcBef>
                <a:spcPts val="1600"/>
              </a:spcBef>
              <a:spcAft>
                <a:spcPts val="1600"/>
              </a:spcAft>
              <a:buNone/>
            </a:pPr>
            <a:r>
              <a:rPr lang="fr" sz="1500">
                <a:solidFill>
                  <a:srgbClr val="000000"/>
                </a:solidFill>
              </a:rPr>
              <a:t>Bureau &amp; Bonheur.</a:t>
            </a:r>
            <a:endParaRPr sz="15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35"/>
          <p:cNvPicPr preferRelativeResize="0"/>
          <p:nvPr/>
        </p:nvPicPr>
        <p:blipFill>
          <a:blip r:embed="rId3">
            <a:alphaModFix/>
          </a:blip>
          <a:stretch>
            <a:fillRect/>
          </a:stretch>
        </p:blipFill>
        <p:spPr>
          <a:xfrm>
            <a:off x="-3835775" y="0"/>
            <a:ext cx="13252626"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455550" y="555600"/>
            <a:ext cx="2808000" cy="75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sz="3000">
                <a:solidFill>
                  <a:srgbClr val="FF0000"/>
                </a:solidFill>
              </a:rPr>
              <a:t>Coordonnées</a:t>
            </a:r>
            <a:endParaRPr sz="3000">
              <a:solidFill>
                <a:srgbClr val="FF0000"/>
              </a:solidFill>
            </a:endParaRPr>
          </a:p>
        </p:txBody>
      </p:sp>
      <p:sp>
        <p:nvSpPr>
          <p:cNvPr id="207" name="Google Shape;207;p36"/>
          <p:cNvSpPr txBox="1"/>
          <p:nvPr>
            <p:ph idx="1" type="body"/>
          </p:nvPr>
        </p:nvSpPr>
        <p:spPr>
          <a:xfrm>
            <a:off x="25650" y="1357873"/>
            <a:ext cx="3667800" cy="26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800"/>
              <a:t>Etpourquoipastoi@chutyptm.com</a:t>
            </a:r>
            <a:endParaRPr b="1" sz="1800"/>
          </a:p>
          <a:p>
            <a:pPr indent="0" lvl="0" marL="0" rtl="0" algn="ctr">
              <a:spcBef>
                <a:spcPts val="1600"/>
              </a:spcBef>
              <a:spcAft>
                <a:spcPts val="0"/>
              </a:spcAft>
              <a:buNone/>
            </a:pPr>
            <a:r>
              <a:rPr b="1" lang="fr" sz="1800"/>
              <a:t>Contact@chutyptm.com</a:t>
            </a:r>
            <a:endParaRPr sz="1800"/>
          </a:p>
          <a:p>
            <a:pPr indent="0" lvl="0" marL="0" rtl="0" algn="ctr">
              <a:spcBef>
                <a:spcPts val="1600"/>
              </a:spcBef>
              <a:spcAft>
                <a:spcPts val="0"/>
              </a:spcAft>
              <a:buNone/>
            </a:pPr>
            <a:r>
              <a:rPr lang="fr" sz="1800" u="sng">
                <a:solidFill>
                  <a:srgbClr val="FF0000"/>
                </a:solidFill>
                <a:hlinkClick r:id="rId3">
                  <a:extLst>
                    <a:ext uri="{A12FA001-AC4F-418D-AE19-62706E023703}">
                      <ahyp:hlinkClr val="tx"/>
                    </a:ext>
                  </a:extLst>
                </a:hlinkClick>
              </a:rPr>
              <a:t>www.chutyptm.com</a:t>
            </a:r>
            <a:endParaRPr sz="1800">
              <a:solidFill>
                <a:srgbClr val="FF0000"/>
              </a:solidFill>
            </a:endParaRPr>
          </a:p>
          <a:p>
            <a:pPr indent="0" lvl="0" marL="0" rtl="0" algn="ctr">
              <a:spcBef>
                <a:spcPts val="1600"/>
              </a:spcBef>
              <a:spcAft>
                <a:spcPts val="0"/>
              </a:spcAft>
              <a:buNone/>
            </a:pPr>
            <a:r>
              <a:rPr lang="fr" sz="1500">
                <a:solidFill>
                  <a:srgbClr val="1A1A1A"/>
                </a:solidFill>
                <a:highlight>
                  <a:srgbClr val="FFFFFF"/>
                </a:highlight>
                <a:latin typeface="Arial"/>
                <a:ea typeface="Arial"/>
                <a:cs typeface="Arial"/>
                <a:sym typeface="Arial"/>
              </a:rPr>
              <a:t>Wintech Innovation Centre d’Affaires, de l’Aéroport International du Touquet-Paris-Plage. 62520, France. Bureau Numéro 23.</a:t>
            </a:r>
            <a:endParaRPr/>
          </a:p>
          <a:p>
            <a:pPr indent="0" lvl="0" marL="0" rtl="0" algn="ctr">
              <a:spcBef>
                <a:spcPts val="1600"/>
              </a:spcBef>
              <a:spcAft>
                <a:spcPts val="1600"/>
              </a:spcAft>
              <a:buNone/>
            </a:pPr>
            <a:r>
              <a:t/>
            </a:r>
            <a:endParaRPr/>
          </a:p>
        </p:txBody>
      </p:sp>
      <p:pic>
        <p:nvPicPr>
          <p:cNvPr id="208" name="Google Shape;208;p36"/>
          <p:cNvPicPr preferRelativeResize="0"/>
          <p:nvPr/>
        </p:nvPicPr>
        <p:blipFill rotWithShape="1">
          <a:blip r:embed="rId4">
            <a:alphaModFix/>
          </a:blip>
          <a:srcRect b="0" l="7183" r="7192" t="0"/>
          <a:stretch/>
        </p:blipFill>
        <p:spPr>
          <a:xfrm>
            <a:off x="3792825" y="0"/>
            <a:ext cx="5351626" cy="5143500"/>
          </a:xfrm>
          <a:prstGeom prst="rect">
            <a:avLst/>
          </a:prstGeom>
          <a:noFill/>
          <a:ln>
            <a:noFill/>
          </a:ln>
        </p:spPr>
      </p:pic>
      <p:pic>
        <p:nvPicPr>
          <p:cNvPr id="209" name="Google Shape;209;p36">
            <a:hlinkClick r:id="rId5"/>
          </p:cNvPr>
          <p:cNvPicPr preferRelativeResize="0"/>
          <p:nvPr/>
        </p:nvPicPr>
        <p:blipFill>
          <a:blip r:embed="rId6">
            <a:alphaModFix/>
          </a:blip>
          <a:stretch>
            <a:fillRect/>
          </a:stretch>
        </p:blipFill>
        <p:spPr>
          <a:xfrm>
            <a:off x="209175" y="4368025"/>
            <a:ext cx="395650" cy="395650"/>
          </a:xfrm>
          <a:prstGeom prst="rect">
            <a:avLst/>
          </a:prstGeom>
          <a:noFill/>
          <a:ln>
            <a:noFill/>
          </a:ln>
        </p:spPr>
      </p:pic>
      <p:sp>
        <p:nvSpPr>
          <p:cNvPr id="210" name="Google Shape;210;p36"/>
          <p:cNvSpPr txBox="1"/>
          <p:nvPr>
            <p:ph idx="1" type="body"/>
          </p:nvPr>
        </p:nvSpPr>
        <p:spPr>
          <a:xfrm>
            <a:off x="604825" y="4368000"/>
            <a:ext cx="2730000" cy="395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sz="1400"/>
              <a:t>@Dorothée Ducros de Graeve</a:t>
            </a:r>
            <a:endParaRPr>
              <a:solidFill>
                <a:srgbClr val="FF0000"/>
              </a:solidFill>
            </a:endParaRPr>
          </a:p>
          <a:p>
            <a:pPr indent="0" lvl="0" marL="0" rtl="0" algn="ctr">
              <a:spcBef>
                <a:spcPts val="1600"/>
              </a:spcBef>
              <a:spcAft>
                <a:spcPts val="0"/>
              </a:spcAft>
              <a:buNone/>
            </a:pPr>
            <a:r>
              <a:t/>
            </a:r>
            <a:endParaRPr/>
          </a:p>
          <a:p>
            <a:pPr indent="0" lvl="0" marL="0" rtl="0" algn="ctr">
              <a:spcBef>
                <a:spcPts val="1600"/>
              </a:spcBef>
              <a:spcAft>
                <a:spcPts val="16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solidFill>
                  <a:srgbClr val="000000"/>
                </a:solidFill>
              </a:rPr>
              <a:t>WINTECH INNOVATION</a:t>
            </a:r>
            <a:r>
              <a:rPr lang="fr">
                <a:solidFill>
                  <a:srgbClr val="000000"/>
                </a:solidFill>
              </a:rPr>
              <a:t> est une Entreprise dédiée à l ‘import export, elle compte aujourd’hui plus de 700 clients France et pays étrangers , distribuant + de 4500 références produits de marques nationales pour le circuit de la grande distribution toutes enseignes confondues , points de vente et centrales d’achats.</a:t>
            </a:r>
            <a:endParaRPr>
              <a:solidFill>
                <a:srgbClr val="000000"/>
              </a:solidFill>
            </a:endParaRPr>
          </a:p>
          <a:p>
            <a:pPr indent="0" lvl="0" marL="0" rtl="0" algn="l">
              <a:spcBef>
                <a:spcPts val="1600"/>
              </a:spcBef>
              <a:spcAft>
                <a:spcPts val="0"/>
              </a:spcAft>
              <a:buNone/>
            </a:pPr>
            <a:r>
              <a:rPr lang="fr">
                <a:solidFill>
                  <a:srgbClr val="000000"/>
                </a:solidFill>
              </a:rPr>
              <a:t>son site internet dédié: </a:t>
            </a:r>
            <a:r>
              <a:rPr lang="fr" u="sng">
                <a:solidFill>
                  <a:srgbClr val="FF0000"/>
                </a:solidFill>
                <a:hlinkClick r:id="rId3">
                  <a:extLst>
                    <a:ext uri="{A12FA001-AC4F-418D-AE19-62706E023703}">
                      <ahyp:hlinkClr val="tx"/>
                    </a:ext>
                  </a:extLst>
                </a:hlinkClick>
              </a:rPr>
              <a:t>www.chutyptm.com</a:t>
            </a:r>
            <a:r>
              <a:rPr lang="fr">
                <a:solidFill>
                  <a:srgbClr val="000000"/>
                </a:solidFill>
              </a:rPr>
              <a:t> alias chut y ‘en aura pas pour tout le monde </a:t>
            </a:r>
            <a:endParaRPr>
              <a:solidFill>
                <a:srgbClr val="000000"/>
              </a:solidFill>
            </a:endParaRPr>
          </a:p>
          <a:p>
            <a:pPr indent="0" lvl="0" marL="0" rtl="0" algn="l">
              <a:spcBef>
                <a:spcPts val="1600"/>
              </a:spcBef>
              <a:spcAft>
                <a:spcPts val="1600"/>
              </a:spcAft>
              <a:buNone/>
            </a:pPr>
            <a:r>
              <a:rPr lang="fr">
                <a:solidFill>
                  <a:srgbClr val="000000"/>
                </a:solidFill>
              </a:rPr>
              <a:t>#chutyptm la marque de wintech est présente et reconnue comme le principal distributeur direct , ultra connecté, ses réseaux et linkedin lui apporte une aura de notoriété à l'échelle Européenne . Acteur majeur sur la scène du commerce international, numéro UN de l’import direct GD France, son taux de croissance est de plus de +50% chaque année, amenant ses équipes à être réactives et agiles dans cette croissance pérenne. Accueillir de nouveaux collaborateurs pour le suivi de marchés émergents est une priorité pour perpétuer cette fabuleuse évolution.</a:t>
            </a:r>
            <a:endParaRPr>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0000"/>
        </a:solidFill>
      </p:bgPr>
    </p:bg>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980600" y="566725"/>
            <a:ext cx="5676900" cy="4010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p:nvPr/>
        </p:nvSpPr>
        <p:spPr>
          <a:xfrm>
            <a:off x="2750550" y="784425"/>
            <a:ext cx="3642900" cy="36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txBox="1"/>
          <p:nvPr>
            <p:ph type="ctrTitle"/>
          </p:nvPr>
        </p:nvSpPr>
        <p:spPr>
          <a:xfrm>
            <a:off x="3090875" y="743475"/>
            <a:ext cx="2951400" cy="3656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fr"/>
              <a:t>Nos</a:t>
            </a:r>
            <a:endParaRPr/>
          </a:p>
          <a:p>
            <a:pPr indent="0" lvl="0" marL="0" rtl="0" algn="ctr">
              <a:spcBef>
                <a:spcPts val="0"/>
              </a:spcBef>
              <a:spcAft>
                <a:spcPts val="0"/>
              </a:spcAft>
              <a:buNone/>
            </a:pPr>
            <a:r>
              <a:rPr lang="fr"/>
              <a:t> atouts :</a:t>
            </a:r>
            <a:endParaRPr/>
          </a:p>
        </p:txBody>
      </p:sp>
      <p:sp>
        <p:nvSpPr>
          <p:cNvPr id="87" name="Google Shape;87;p17"/>
          <p:cNvSpPr/>
          <p:nvPr/>
        </p:nvSpPr>
        <p:spPr>
          <a:xfrm>
            <a:off x="2881625" y="873075"/>
            <a:ext cx="3369900" cy="3438300"/>
          </a:xfrm>
          <a:prstGeom prst="frame">
            <a:avLst>
              <a:gd fmla="val 2588" name="adj1"/>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8" name="Google Shape;88;p17"/>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idx="1" type="body"/>
          </p:nvPr>
        </p:nvSpPr>
        <p:spPr>
          <a:xfrm>
            <a:off x="379900" y="197450"/>
            <a:ext cx="8520600" cy="467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000000"/>
                </a:solidFill>
              </a:rPr>
              <a:t>Des perspectives d’évolution concrètes et rémunératrices à forte augmentation annuelle. Des propositions d’évolution de postes à responsabilité pour 2023 et des formations reconnues en interne de haute qualité pédagogique.</a:t>
            </a:r>
            <a:endParaRPr>
              <a:solidFill>
                <a:srgbClr val="000000"/>
              </a:solidFill>
            </a:endParaRPr>
          </a:p>
          <a:p>
            <a:pPr indent="0" lvl="0" marL="0" rtl="0" algn="l">
              <a:spcBef>
                <a:spcPts val="1600"/>
              </a:spcBef>
              <a:spcAft>
                <a:spcPts val="0"/>
              </a:spcAft>
              <a:buNone/>
            </a:pPr>
            <a:r>
              <a:rPr lang="fr">
                <a:solidFill>
                  <a:srgbClr val="000000"/>
                </a:solidFill>
              </a:rPr>
              <a:t>Une relation de proximité des équipes dans un cadre magique : centre d'affaires international de l’aéroport du Touquet au milieu de la forêt.bureaux cosy , vue tarmac et ballets des avions.pistes cyclables de qualité.</a:t>
            </a:r>
            <a:endParaRPr>
              <a:solidFill>
                <a:srgbClr val="000000"/>
              </a:solidFill>
            </a:endParaRPr>
          </a:p>
          <a:p>
            <a:pPr indent="0" lvl="0" marL="0" rtl="0" algn="l">
              <a:spcBef>
                <a:spcPts val="1600"/>
              </a:spcBef>
              <a:spcAft>
                <a:spcPts val="0"/>
              </a:spcAft>
              <a:buNone/>
            </a:pPr>
            <a:r>
              <a:rPr lang="fr">
                <a:solidFill>
                  <a:srgbClr val="000000"/>
                </a:solidFill>
              </a:rPr>
              <a:t>Un espace parking immense jamais en surnombre.</a:t>
            </a:r>
            <a:endParaRPr>
              <a:solidFill>
                <a:srgbClr val="000000"/>
              </a:solidFill>
            </a:endParaRPr>
          </a:p>
          <a:p>
            <a:pPr indent="0" lvl="0" marL="0" rtl="0" algn="l">
              <a:spcBef>
                <a:spcPts val="1600"/>
              </a:spcBef>
              <a:spcAft>
                <a:spcPts val="1600"/>
              </a:spcAft>
              <a:buNone/>
            </a:pPr>
            <a:r>
              <a:rPr lang="fr">
                <a:solidFill>
                  <a:srgbClr val="000000"/>
                </a:solidFill>
              </a:rPr>
              <a:t>Des infrastructures de standing aux abords et dans le centre. Espaces repas, co-working,  salle de conférence. Sport jobbing au quotidien: allier le travail et la santé du corps. Events, soirées, repas mensuels, séminaires…. liste non exhaustive de nos politiques de joie de vivre au Touquet.</a:t>
            </a:r>
            <a:br>
              <a:rPr lang="fr">
                <a:solidFill>
                  <a:srgbClr val="000000"/>
                </a:solidFill>
              </a:rPr>
            </a:br>
            <a:r>
              <a:rPr lang="fr">
                <a:solidFill>
                  <a:srgbClr val="000000"/>
                </a:solidFill>
              </a:rPr>
              <a:t> Le résultat : un équilibre de vie au quotidien.vous poussez à réaliser vos rêves !</a:t>
            </a:r>
            <a:endParaRPr b="1">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16088" l="0" r="0" t="34757"/>
          <a:stretch/>
        </p:blipFill>
        <p:spPr>
          <a:xfrm>
            <a:off x="3037175" y="68226"/>
            <a:ext cx="6022774" cy="2960573"/>
          </a:xfrm>
          <a:prstGeom prst="rect">
            <a:avLst/>
          </a:prstGeom>
          <a:noFill/>
          <a:ln>
            <a:noFill/>
          </a:ln>
        </p:spPr>
      </p:pic>
      <p:pic>
        <p:nvPicPr>
          <p:cNvPr id="99" name="Google Shape;99;p19"/>
          <p:cNvPicPr preferRelativeResize="0"/>
          <p:nvPr/>
        </p:nvPicPr>
        <p:blipFill>
          <a:blip r:embed="rId4">
            <a:alphaModFix/>
          </a:blip>
          <a:stretch>
            <a:fillRect/>
          </a:stretch>
        </p:blipFill>
        <p:spPr>
          <a:xfrm>
            <a:off x="0" y="2819840"/>
            <a:ext cx="9144003" cy="2245809"/>
          </a:xfrm>
          <a:prstGeom prst="rect">
            <a:avLst/>
          </a:prstGeom>
          <a:noFill/>
          <a:ln>
            <a:noFill/>
          </a:ln>
        </p:spPr>
      </p:pic>
      <p:pic>
        <p:nvPicPr>
          <p:cNvPr id="100" name="Google Shape;100;p19"/>
          <p:cNvPicPr preferRelativeResize="0"/>
          <p:nvPr/>
        </p:nvPicPr>
        <p:blipFill>
          <a:blip r:embed="rId5">
            <a:alphaModFix/>
          </a:blip>
          <a:stretch>
            <a:fillRect/>
          </a:stretch>
        </p:blipFill>
        <p:spPr>
          <a:xfrm>
            <a:off x="150050" y="825425"/>
            <a:ext cx="2570977" cy="1446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p:nvPr/>
        </p:nvSpPr>
        <p:spPr>
          <a:xfrm>
            <a:off x="4597775" y="13650"/>
            <a:ext cx="4546200" cy="50754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txBox="1"/>
          <p:nvPr>
            <p:ph type="title"/>
          </p:nvPr>
        </p:nvSpPr>
        <p:spPr>
          <a:xfrm>
            <a:off x="238200" y="1729950"/>
            <a:ext cx="4045200" cy="168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solidFill>
                  <a:srgbClr val="FF0000"/>
                </a:solidFill>
              </a:rPr>
              <a:t>Description du poste</a:t>
            </a:r>
            <a:endParaRPr>
              <a:solidFill>
                <a:srgbClr val="FF0000"/>
              </a:solidFill>
            </a:endParaRPr>
          </a:p>
        </p:txBody>
      </p:sp>
      <p:sp>
        <p:nvSpPr>
          <p:cNvPr id="107" name="Google Shape;107;p20"/>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355600" lvl="0" marL="457200" rtl="0" algn="ctr">
              <a:spcBef>
                <a:spcPts val="0"/>
              </a:spcBef>
              <a:spcAft>
                <a:spcPts val="0"/>
              </a:spcAft>
              <a:buSzPts val="2000"/>
              <a:buChar char="●"/>
            </a:pPr>
            <a:r>
              <a:rPr b="1" lang="fr" sz="2000" u="sng"/>
              <a:t>Le positionnement du poste dans l’entreprise </a:t>
            </a:r>
            <a:endParaRPr/>
          </a:p>
          <a:p>
            <a:pPr indent="0" lvl="0" marL="0" rtl="0" algn="ctr">
              <a:spcBef>
                <a:spcPts val="1600"/>
              </a:spcBef>
              <a:spcAft>
                <a:spcPts val="1600"/>
              </a:spcAft>
              <a:buNone/>
            </a:pPr>
            <a:r>
              <a:t/>
            </a:r>
            <a:endParaRPr b="1"/>
          </a:p>
        </p:txBody>
      </p:sp>
      <p:pic>
        <p:nvPicPr>
          <p:cNvPr id="108" name="Google Shape;108;p20"/>
          <p:cNvPicPr preferRelativeResize="0"/>
          <p:nvPr/>
        </p:nvPicPr>
        <p:blipFill>
          <a:blip r:embed="rId3">
            <a:alphaModFix/>
          </a:blip>
          <a:stretch>
            <a:fillRect/>
          </a:stretch>
        </p:blipFill>
        <p:spPr>
          <a:xfrm>
            <a:off x="95500" y="68225"/>
            <a:ext cx="2570977" cy="1446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idx="1" type="body"/>
          </p:nvPr>
        </p:nvSpPr>
        <p:spPr>
          <a:xfrm>
            <a:off x="311700" y="124475"/>
            <a:ext cx="8520600" cy="3242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fr" u="sng">
                <a:solidFill>
                  <a:srgbClr val="1A1A1A"/>
                </a:solidFill>
              </a:rPr>
              <a:t>Le positionnement du poste dans l’entreprise : </a:t>
            </a:r>
            <a:endParaRPr b="1" u="sng">
              <a:solidFill>
                <a:srgbClr val="1A1A1A"/>
              </a:solidFill>
            </a:endParaRPr>
          </a:p>
          <a:p>
            <a:pPr indent="0" lvl="0" marL="0" rtl="0" algn="just">
              <a:lnSpc>
                <a:spcPct val="100000"/>
              </a:lnSpc>
              <a:spcBef>
                <a:spcPts val="1600"/>
              </a:spcBef>
              <a:spcAft>
                <a:spcPts val="0"/>
              </a:spcAft>
              <a:buNone/>
            </a:pPr>
            <a:r>
              <a:rPr lang="fr" sz="1500">
                <a:solidFill>
                  <a:srgbClr val="1A1A1A"/>
                </a:solidFill>
              </a:rPr>
              <a:t>Accompagner des  acheteurs dans la concrétisation de leurs projets d'achats que ce  soit des points de vente de la grande distribution , grossistes , entrepositaires.</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Afin de vous accompagner dans cette future réussite de votre entreprise, chutyptm met à votre disposition différents services :</a:t>
            </a:r>
            <a:endParaRPr sz="1500">
              <a:solidFill>
                <a:srgbClr val="1A1A1A"/>
              </a:solidFill>
            </a:endParaRPr>
          </a:p>
          <a:p>
            <a:pPr indent="0" lvl="0" marL="0" rtl="0" algn="just">
              <a:lnSpc>
                <a:spcPct val="100000"/>
              </a:lnSpc>
              <a:spcBef>
                <a:spcPts val="1600"/>
              </a:spcBef>
              <a:spcAft>
                <a:spcPts val="0"/>
              </a:spcAft>
              <a:buNone/>
            </a:pPr>
            <a:r>
              <a:rPr lang="fr" sz="1500">
                <a:solidFill>
                  <a:srgbClr val="1A1A1A"/>
                </a:solidFill>
              </a:rPr>
              <a:t> Formation complète : peu importe votre parcours précédent car vous bénéficierez d'une formation de base  puis continue adaptée aux particularismes de l’agro alimentaire et du circuit de la grande distribution. En Parallèle , vous serez en liaison ponctuelle avec notre direction achats pour mieux vous faire comprendre les exigences  du commerce international.</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sz="1500">
              <a:solidFill>
                <a:srgbClr val="1A1A1A"/>
              </a:solidFill>
            </a:endParaRPr>
          </a:p>
          <a:p>
            <a:pPr indent="0" lvl="0" marL="0" rtl="0" algn="just">
              <a:lnSpc>
                <a:spcPct val="100000"/>
              </a:lnSpc>
              <a:spcBef>
                <a:spcPts val="1600"/>
              </a:spcBef>
              <a:spcAft>
                <a:spcPts val="0"/>
              </a:spcAft>
              <a:buNone/>
            </a:pPr>
            <a:r>
              <a:t/>
            </a:r>
            <a:endParaRPr b="1" u="sng">
              <a:solidFill>
                <a:srgbClr val="1A1A1A"/>
              </a:solidFill>
            </a:endParaRPr>
          </a:p>
          <a:p>
            <a:pPr indent="0" lvl="0" marL="0" rtl="0" algn="just">
              <a:lnSpc>
                <a:spcPct val="100000"/>
              </a:lnSpc>
              <a:spcBef>
                <a:spcPts val="1600"/>
              </a:spcBef>
              <a:spcAft>
                <a:spcPts val="1600"/>
              </a:spcAft>
              <a:buNone/>
            </a:pPr>
            <a:r>
              <a:t/>
            </a:r>
            <a:endParaRPr b="1" u="sng">
              <a:solidFill>
                <a:srgbClr val="1A1A1A"/>
              </a:solidFill>
            </a:endParaRPr>
          </a:p>
        </p:txBody>
      </p:sp>
      <p:pic>
        <p:nvPicPr>
          <p:cNvPr id="114" name="Google Shape;114;p21"/>
          <p:cNvPicPr preferRelativeResize="0"/>
          <p:nvPr/>
        </p:nvPicPr>
        <p:blipFill rotWithShape="1">
          <a:blip r:embed="rId3">
            <a:alphaModFix/>
          </a:blip>
          <a:srcRect b="15760" l="0" r="0" t="37038"/>
          <a:stretch/>
        </p:blipFill>
        <p:spPr>
          <a:xfrm>
            <a:off x="-136425" y="3053375"/>
            <a:ext cx="9280425" cy="20901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