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Playfair Display"/>
      <p:regular r:id="rId29"/>
      <p:bold r:id="rId30"/>
      <p:italic r:id="rId31"/>
      <p:boldItalic r:id="rId32"/>
    </p:embeddedFont>
    <p:embeddedFont>
      <p:font typeface="Lato"/>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layfairDisplay-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layfairDisplay-italic.fntdata"/><Relationship Id="rId30" Type="http://schemas.openxmlformats.org/officeDocument/2006/relationships/font" Target="fonts/PlayfairDisplay-bold.fntdata"/><Relationship Id="rId11" Type="http://schemas.openxmlformats.org/officeDocument/2006/relationships/slide" Target="slides/slide6.xml"/><Relationship Id="rId33" Type="http://schemas.openxmlformats.org/officeDocument/2006/relationships/font" Target="fonts/Lato-regular.fntdata"/><Relationship Id="rId10" Type="http://schemas.openxmlformats.org/officeDocument/2006/relationships/slide" Target="slides/slide5.xml"/><Relationship Id="rId32" Type="http://schemas.openxmlformats.org/officeDocument/2006/relationships/font" Target="fonts/PlayfairDisplay-boldItalic.fntdata"/><Relationship Id="rId13" Type="http://schemas.openxmlformats.org/officeDocument/2006/relationships/slide" Target="slides/slide8.xml"/><Relationship Id="rId35" Type="http://schemas.openxmlformats.org/officeDocument/2006/relationships/font" Target="fonts/Lato-italic.fntdata"/><Relationship Id="rId12" Type="http://schemas.openxmlformats.org/officeDocument/2006/relationships/slide" Target="slides/slide7.xml"/><Relationship Id="rId34" Type="http://schemas.openxmlformats.org/officeDocument/2006/relationships/font" Target="fonts/Lato-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Lato-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c6f83aa91_0_7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c6f83aa91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483aea1079_0_3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483aea1079_0_3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483aea1079_0_4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483aea1079_0_4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483aea1079_0_4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483aea1079_0_4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483aea1079_0_5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483aea1079_0_5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483aea1079_0_5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483aea1079_0_5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483aea1079_0_6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483aea1079_0_6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483aea1079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483aea1079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483aea1079_0_7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483aea1079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482fa6e523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482fa6e523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482fa6e523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482fa6e523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483aea1079_0_2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483aea1079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482fa6e523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482fa6e523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c6f83aa91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c6f83aa91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491be5a0bd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491be5a0b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c6f83aa91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c6f83aa91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482fa6e523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482fa6e523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482fa6e523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482fa6e52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482fa6e523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482fa6e52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483aea1079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483aea1079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483aea1079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483aea1079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483aea1079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483aea1079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coral">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15.jp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4.jpg"/><Relationship Id="rId4" Type="http://schemas.openxmlformats.org/officeDocument/2006/relationships/image" Target="../media/image10.jpg"/><Relationship Id="rId5"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hyperlink" Target="http://www.chutyptm.com" TargetMode="External"/><Relationship Id="rId4" Type="http://schemas.openxmlformats.org/officeDocument/2006/relationships/image" Target="../media/image17.jpg"/><Relationship Id="rId5" Type="http://schemas.openxmlformats.org/officeDocument/2006/relationships/hyperlink" Target="https://www.linkedin.com/in/dorotheechutyptm/?lipi=urn%3Ali%3Apage%3Ad_flagship3_feed%3BmdQKSgWhStm9ySrDjWLemQ%3D%3D" TargetMode="External"/><Relationship Id="rId6"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chutyptm.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6.jpg"/><Relationship Id="rId4" Type="http://schemas.openxmlformats.org/officeDocument/2006/relationships/image" Target="../media/image7.png"/><Relationship Id="rId5"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13"/>
          <p:cNvPicPr preferRelativeResize="0"/>
          <p:nvPr/>
        </p:nvPicPr>
        <p:blipFill rotWithShape="1">
          <a:blip r:embed="rId3">
            <a:alphaModFix/>
          </a:blip>
          <a:srcRect b="0" l="109" r="109" t="0"/>
          <a:stretch/>
        </p:blipFill>
        <p:spPr>
          <a:xfrm>
            <a:off x="-2387667" y="0"/>
            <a:ext cx="7699891" cy="5143501"/>
          </a:xfrm>
          <a:prstGeom prst="rect">
            <a:avLst/>
          </a:prstGeom>
          <a:noFill/>
          <a:ln>
            <a:noFill/>
          </a:ln>
        </p:spPr>
      </p:pic>
      <p:sp>
        <p:nvSpPr>
          <p:cNvPr id="60" name="Google Shape;60;p13"/>
          <p:cNvSpPr/>
          <p:nvPr/>
        </p:nvSpPr>
        <p:spPr>
          <a:xfrm>
            <a:off x="4572000" y="0"/>
            <a:ext cx="4572000" cy="51435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sz="3600"/>
              <a:t>ASSISTANT COMMERCIAL </a:t>
            </a:r>
            <a:endParaRPr sz="3600"/>
          </a:p>
          <a:p>
            <a:pPr indent="0" lvl="0" marL="0" rtl="0" algn="ctr">
              <a:spcBef>
                <a:spcPts val="1600"/>
              </a:spcBef>
              <a:spcAft>
                <a:spcPts val="1600"/>
              </a:spcAft>
              <a:buNone/>
            </a:pPr>
            <a:r>
              <a:rPr lang="fr" sz="3600"/>
              <a:t>PÔLE</a:t>
            </a:r>
            <a:r>
              <a:rPr lang="fr" sz="3600"/>
              <a:t> GRANDE DIS</a:t>
            </a:r>
            <a:r>
              <a:rPr lang="fr" sz="3600"/>
              <a:t>T</a:t>
            </a:r>
            <a:r>
              <a:rPr lang="fr" sz="3600"/>
              <a:t>RIBUTION</a:t>
            </a:r>
            <a:endParaRPr sz="3600"/>
          </a:p>
        </p:txBody>
      </p:sp>
      <p:pic>
        <p:nvPicPr>
          <p:cNvPr id="62" name="Google Shape;62;p13"/>
          <p:cNvPicPr preferRelativeResize="0"/>
          <p:nvPr/>
        </p:nvPicPr>
        <p:blipFill>
          <a:blip r:embed="rId4">
            <a:alphaModFix/>
          </a:blip>
          <a:stretch>
            <a:fillRect/>
          </a:stretch>
        </p:blipFill>
        <p:spPr>
          <a:xfrm>
            <a:off x="0" y="54583"/>
            <a:ext cx="9144003" cy="101798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p:nvPr/>
        </p:nvSpPr>
        <p:spPr>
          <a:xfrm>
            <a:off x="4597775" y="13650"/>
            <a:ext cx="4546200" cy="50754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2"/>
          <p:cNvSpPr txBox="1"/>
          <p:nvPr>
            <p:ph type="title"/>
          </p:nvPr>
        </p:nvSpPr>
        <p:spPr>
          <a:xfrm>
            <a:off x="279125" y="1574550"/>
            <a:ext cx="4045200" cy="195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solidFill>
                  <a:srgbClr val="FF0000"/>
                </a:solidFill>
              </a:rPr>
              <a:t>Missions, activités et tâches</a:t>
            </a:r>
            <a:endParaRPr>
              <a:solidFill>
                <a:srgbClr val="FF0000"/>
              </a:solidFill>
            </a:endParaRPr>
          </a:p>
        </p:txBody>
      </p:sp>
      <p:sp>
        <p:nvSpPr>
          <p:cNvPr id="121" name="Google Shape;121;p22"/>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55600" lvl="0" marL="457200" rtl="0" algn="ctr">
              <a:spcBef>
                <a:spcPts val="0"/>
              </a:spcBef>
              <a:spcAft>
                <a:spcPts val="0"/>
              </a:spcAft>
              <a:buSzPts val="2000"/>
              <a:buChar char="●"/>
            </a:pPr>
            <a:r>
              <a:rPr b="1" lang="fr" sz="2000" u="sng"/>
              <a:t>Missions principales </a:t>
            </a:r>
            <a:endParaRPr b="1" sz="2000" u="sng"/>
          </a:p>
          <a:p>
            <a:pPr indent="-355600" lvl="0" marL="457200" rtl="0" algn="ctr">
              <a:spcBef>
                <a:spcPts val="0"/>
              </a:spcBef>
              <a:spcAft>
                <a:spcPts val="0"/>
              </a:spcAft>
              <a:buSzPts val="2000"/>
              <a:buChar char="●"/>
            </a:pPr>
            <a:r>
              <a:rPr b="1" lang="fr" sz="2000" u="sng"/>
              <a:t> </a:t>
            </a:r>
            <a:r>
              <a:rPr b="1" lang="fr" sz="2000" u="sng">
                <a:latin typeface="Arial"/>
                <a:ea typeface="Arial"/>
                <a:cs typeface="Arial"/>
                <a:sym typeface="Arial"/>
              </a:rPr>
              <a:t>Activités et tâche </a:t>
            </a:r>
            <a:endParaRPr b="1" sz="2000" u="sng"/>
          </a:p>
          <a:p>
            <a:pPr indent="0" lvl="0" marL="0" rtl="0" algn="ctr">
              <a:spcBef>
                <a:spcPts val="1600"/>
              </a:spcBef>
              <a:spcAft>
                <a:spcPts val="1600"/>
              </a:spcAft>
              <a:buNone/>
            </a:pPr>
            <a:r>
              <a:t/>
            </a:r>
            <a:endParaRPr/>
          </a:p>
        </p:txBody>
      </p:sp>
      <p:pic>
        <p:nvPicPr>
          <p:cNvPr id="122" name="Google Shape;122;p22"/>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3"/>
          <p:cNvSpPr txBox="1"/>
          <p:nvPr>
            <p:ph idx="1" type="body"/>
          </p:nvPr>
        </p:nvSpPr>
        <p:spPr>
          <a:xfrm>
            <a:off x="311700" y="136675"/>
            <a:ext cx="8520600" cy="48705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fr" sz="1600" u="sng">
                <a:solidFill>
                  <a:srgbClr val="1A1A1A"/>
                </a:solidFill>
              </a:rPr>
              <a:t>Missions principales : </a:t>
            </a:r>
            <a:br>
              <a:rPr b="1" lang="fr" u="sng">
                <a:solidFill>
                  <a:srgbClr val="1A1A1A"/>
                </a:solidFill>
              </a:rPr>
            </a:br>
            <a:br>
              <a:rPr b="1" lang="fr" sz="1700" u="sng">
                <a:solidFill>
                  <a:srgbClr val="1A1A1A"/>
                </a:solidFill>
              </a:rPr>
            </a:br>
            <a:r>
              <a:rPr lang="fr" sz="1300">
                <a:solidFill>
                  <a:srgbClr val="1A1A1A"/>
                </a:solidFill>
              </a:rPr>
              <a:t>Etablir toutes les missions inhérentes à la relation client:</a:t>
            </a:r>
            <a:br>
              <a:rPr lang="fr" sz="1300">
                <a:solidFill>
                  <a:srgbClr val="1A1A1A"/>
                </a:solidFill>
              </a:rPr>
            </a:br>
            <a:r>
              <a:rPr lang="fr" sz="1300">
                <a:solidFill>
                  <a:srgbClr val="1A1A1A"/>
                </a:solidFill>
              </a:rPr>
              <a:t>- Du suivi des requêtes clients en entrant via nos canaux de promotions ( sites , réseaux, plateformes, publicité ) , au push client ,rdv téléphoniques , tchat, relances documentaires ou paiements. </a:t>
            </a:r>
            <a:br>
              <a:rPr lang="fr" sz="1300">
                <a:solidFill>
                  <a:srgbClr val="1A1A1A"/>
                </a:solidFill>
              </a:rPr>
            </a:br>
            <a:r>
              <a:rPr lang="fr" sz="1300">
                <a:solidFill>
                  <a:srgbClr val="1A1A1A"/>
                </a:solidFill>
              </a:rPr>
              <a:t>- Suivre et analyser tout le processus du devis en passant par la  commande,jusqu'au réassort suite livraison.développer le portefeuille clients.</a:t>
            </a:r>
            <a:endParaRPr sz="1300">
              <a:solidFill>
                <a:srgbClr val="1A1A1A"/>
              </a:solidFill>
            </a:endParaRPr>
          </a:p>
          <a:p>
            <a:pPr indent="0" lvl="0" marL="0" rtl="0" algn="ctr">
              <a:lnSpc>
                <a:spcPct val="100000"/>
              </a:lnSpc>
              <a:spcBef>
                <a:spcPts val="1600"/>
              </a:spcBef>
              <a:spcAft>
                <a:spcPts val="0"/>
              </a:spcAft>
              <a:buNone/>
            </a:pPr>
            <a:r>
              <a:rPr b="1" lang="fr" sz="1600" u="sng">
                <a:solidFill>
                  <a:srgbClr val="1A1A1A"/>
                </a:solidFill>
              </a:rPr>
              <a:t>Activités et tâche :</a:t>
            </a:r>
            <a:endParaRPr b="1" sz="1600" u="sng">
              <a:solidFill>
                <a:srgbClr val="1A1A1A"/>
              </a:solidFill>
            </a:endParaRPr>
          </a:p>
          <a:p>
            <a:pPr indent="0" lvl="0" marL="0" rtl="0" algn="just">
              <a:lnSpc>
                <a:spcPct val="100000"/>
              </a:lnSpc>
              <a:spcBef>
                <a:spcPts val="1600"/>
              </a:spcBef>
              <a:spcAft>
                <a:spcPts val="0"/>
              </a:spcAft>
              <a:buNone/>
            </a:pPr>
            <a:r>
              <a:rPr lang="fr" sz="1300">
                <a:solidFill>
                  <a:srgbClr val="1A1A1A"/>
                </a:solidFill>
              </a:rPr>
              <a:t>Rattaché à la direction commerciale, vous êtes chargé de la gestion commerciale d’un secteur donné pour la grande distribution France.</a:t>
            </a:r>
            <a:br>
              <a:rPr lang="fr" sz="1300">
                <a:solidFill>
                  <a:srgbClr val="1A1A1A"/>
                </a:solidFill>
              </a:rPr>
            </a:br>
            <a:r>
              <a:rPr lang="fr" sz="1300">
                <a:solidFill>
                  <a:srgbClr val="1A1A1A"/>
                </a:solidFill>
              </a:rPr>
              <a:t>Ainsi, vos principales missions sont:</a:t>
            </a:r>
            <a:br>
              <a:rPr lang="fr" sz="1300">
                <a:solidFill>
                  <a:srgbClr val="1A1A1A"/>
                </a:solidFill>
              </a:rPr>
            </a:br>
            <a:r>
              <a:rPr lang="fr" sz="1300">
                <a:solidFill>
                  <a:srgbClr val="1A1A1A"/>
                </a:solidFill>
              </a:rPr>
              <a:t>- Garantir l’application de la politique tarifaire auprès de la clientèle</a:t>
            </a:r>
            <a:br>
              <a:rPr lang="fr" sz="1300">
                <a:solidFill>
                  <a:srgbClr val="1A1A1A"/>
                </a:solidFill>
              </a:rPr>
            </a:br>
            <a:r>
              <a:rPr lang="fr" sz="1300">
                <a:solidFill>
                  <a:srgbClr val="1A1A1A"/>
                </a:solidFill>
              </a:rPr>
              <a:t>- Elaborer les devis et questions inbound du cross canal ( issus de tous les sites  et réseaux)</a:t>
            </a:r>
            <a:br>
              <a:rPr lang="fr" sz="1300">
                <a:solidFill>
                  <a:srgbClr val="1A1A1A"/>
                </a:solidFill>
              </a:rPr>
            </a:br>
            <a:r>
              <a:rPr lang="fr" sz="1300">
                <a:solidFill>
                  <a:srgbClr val="1A1A1A"/>
                </a:solidFill>
              </a:rPr>
              <a:t>- Alimenter la base de données clients , reporting CRM</a:t>
            </a:r>
            <a:br>
              <a:rPr lang="fr" sz="1300">
                <a:solidFill>
                  <a:srgbClr val="1A1A1A"/>
                </a:solidFill>
              </a:rPr>
            </a:br>
            <a:r>
              <a:rPr lang="fr" sz="1300">
                <a:solidFill>
                  <a:srgbClr val="1A1A1A"/>
                </a:solidFill>
              </a:rPr>
              <a:t>- Suivre et créer une réseau  linkedin au quotidien</a:t>
            </a:r>
            <a:br>
              <a:rPr lang="fr" sz="1300">
                <a:solidFill>
                  <a:srgbClr val="1A1A1A"/>
                </a:solidFill>
              </a:rPr>
            </a:br>
            <a:r>
              <a:rPr lang="fr" sz="1300">
                <a:solidFill>
                  <a:srgbClr val="1A1A1A"/>
                </a:solidFill>
              </a:rPr>
              <a:t>- Apprendre et maîtriser par la suite les outils tels que sales navigator, linkedin premium</a:t>
            </a:r>
            <a:br>
              <a:rPr lang="fr" sz="1300">
                <a:solidFill>
                  <a:srgbClr val="1A1A1A"/>
                </a:solidFill>
              </a:rPr>
            </a:br>
            <a:r>
              <a:rPr lang="fr" sz="1300">
                <a:solidFill>
                  <a:srgbClr val="1A1A1A"/>
                </a:solidFill>
              </a:rPr>
              <a:t>- Alimenter en contenus les posts de votre linkedin et pour vos messages clients</a:t>
            </a:r>
            <a:br>
              <a:rPr lang="fr" sz="1300">
                <a:solidFill>
                  <a:srgbClr val="1A1A1A"/>
                </a:solidFill>
              </a:rPr>
            </a:br>
            <a:r>
              <a:rPr lang="fr" sz="1300">
                <a:solidFill>
                  <a:srgbClr val="1A1A1A"/>
                </a:solidFill>
              </a:rPr>
              <a:t>- Réaliser des statistiques des résultats </a:t>
            </a:r>
            <a:br>
              <a:rPr lang="fr" sz="1300">
                <a:solidFill>
                  <a:srgbClr val="1A1A1A"/>
                </a:solidFill>
              </a:rPr>
            </a:br>
            <a:r>
              <a:rPr lang="fr" sz="1300">
                <a:solidFill>
                  <a:srgbClr val="1A1A1A"/>
                </a:solidFill>
              </a:rPr>
              <a:t>- Sélectionner et classifier la Data sous excel </a:t>
            </a:r>
            <a:br>
              <a:rPr lang="fr" sz="1300">
                <a:solidFill>
                  <a:srgbClr val="1A1A1A"/>
                </a:solidFill>
              </a:rPr>
            </a:br>
            <a:r>
              <a:rPr lang="fr" sz="1300">
                <a:solidFill>
                  <a:srgbClr val="1A1A1A"/>
                </a:solidFill>
              </a:rPr>
              <a:t>- Suivre le processus de commande dans son intégralité </a:t>
            </a:r>
            <a:br>
              <a:rPr lang="fr" sz="1300">
                <a:solidFill>
                  <a:srgbClr val="1A1A1A"/>
                </a:solidFill>
              </a:rPr>
            </a:br>
            <a:r>
              <a:rPr lang="fr" sz="1300">
                <a:solidFill>
                  <a:srgbClr val="1A1A1A"/>
                </a:solidFill>
              </a:rPr>
              <a:t>- Réaliser les objectifs commerciaux sur les réassorts </a:t>
            </a:r>
            <a:endParaRPr sz="13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rPr lang="fr" sz="1500">
                <a:solidFill>
                  <a:srgbClr val="1A1A1A"/>
                </a:solidFill>
              </a:rPr>
              <a:t> </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1600"/>
              </a:spcAft>
              <a:buNone/>
            </a:pPr>
            <a:r>
              <a:t/>
            </a:r>
            <a:endParaRPr sz="1500">
              <a:solidFill>
                <a:srgbClr val="1A1A1A"/>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4"/>
          <p:cNvSpPr/>
          <p:nvPr/>
        </p:nvSpPr>
        <p:spPr>
          <a:xfrm>
            <a:off x="4597775" y="13650"/>
            <a:ext cx="4546200" cy="50754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4"/>
          <p:cNvSpPr txBox="1"/>
          <p:nvPr>
            <p:ph type="title"/>
          </p:nvPr>
        </p:nvSpPr>
        <p:spPr>
          <a:xfrm>
            <a:off x="292775" y="1837800"/>
            <a:ext cx="4045200" cy="1427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solidFill>
                  <a:srgbClr val="FF0000"/>
                </a:solidFill>
              </a:rPr>
              <a:t>Description du profil </a:t>
            </a:r>
            <a:endParaRPr>
              <a:solidFill>
                <a:srgbClr val="FF0000"/>
              </a:solidFill>
            </a:endParaRPr>
          </a:p>
        </p:txBody>
      </p:sp>
      <p:sp>
        <p:nvSpPr>
          <p:cNvPr id="134" name="Google Shape;134;p24"/>
          <p:cNvSpPr txBox="1"/>
          <p:nvPr>
            <p:ph idx="2" type="body"/>
          </p:nvPr>
        </p:nvSpPr>
        <p:spPr>
          <a:xfrm>
            <a:off x="4952375" y="437250"/>
            <a:ext cx="3837000" cy="4228200"/>
          </a:xfrm>
          <a:prstGeom prst="rect">
            <a:avLst/>
          </a:prstGeom>
        </p:spPr>
        <p:txBody>
          <a:bodyPr anchorCtr="0" anchor="ctr" bIns="91425" lIns="91425" spcFirstLastPara="1" rIns="91425" wrap="square" tIns="91425">
            <a:noAutofit/>
          </a:bodyPr>
          <a:lstStyle/>
          <a:p>
            <a:pPr indent="-355600" lvl="0" marL="457200" rtl="0" algn="ctr">
              <a:spcBef>
                <a:spcPts val="0"/>
              </a:spcBef>
              <a:spcAft>
                <a:spcPts val="0"/>
              </a:spcAft>
              <a:buSzPts val="2000"/>
              <a:buFont typeface="Arial"/>
              <a:buChar char="●"/>
            </a:pPr>
            <a:r>
              <a:rPr b="1" lang="fr" sz="2000" u="sng">
                <a:latin typeface="Arial"/>
                <a:ea typeface="Arial"/>
                <a:cs typeface="Arial"/>
                <a:sym typeface="Arial"/>
              </a:rPr>
              <a:t>Compétences </a:t>
            </a:r>
            <a:endParaRPr b="1" sz="2000" u="sng">
              <a:latin typeface="Arial"/>
              <a:ea typeface="Arial"/>
              <a:cs typeface="Arial"/>
              <a:sym typeface="Arial"/>
            </a:endParaRPr>
          </a:p>
          <a:p>
            <a:pPr indent="-355600" lvl="0" marL="457200" rtl="0" algn="ctr">
              <a:spcBef>
                <a:spcPts val="0"/>
              </a:spcBef>
              <a:spcAft>
                <a:spcPts val="0"/>
              </a:spcAft>
              <a:buSzPts val="2000"/>
              <a:buFont typeface="Arial"/>
              <a:buChar char="●"/>
            </a:pPr>
            <a:r>
              <a:rPr b="1" lang="fr" sz="2000" u="sng">
                <a:latin typeface="Arial"/>
                <a:ea typeface="Arial"/>
                <a:cs typeface="Arial"/>
                <a:sym typeface="Arial"/>
              </a:rPr>
              <a:t>Niveau d’expérience </a:t>
            </a:r>
            <a:endParaRPr b="1" sz="2000" u="sng">
              <a:latin typeface="Arial"/>
              <a:ea typeface="Arial"/>
              <a:cs typeface="Arial"/>
              <a:sym typeface="Arial"/>
            </a:endParaRPr>
          </a:p>
          <a:p>
            <a:pPr indent="-355600" lvl="0" marL="457200" rtl="0" algn="ctr">
              <a:spcBef>
                <a:spcPts val="0"/>
              </a:spcBef>
              <a:spcAft>
                <a:spcPts val="0"/>
              </a:spcAft>
              <a:buSzPts val="2000"/>
              <a:buFont typeface="Arial"/>
              <a:buChar char="●"/>
            </a:pPr>
            <a:r>
              <a:rPr b="1" lang="fr" sz="2000" u="sng">
                <a:latin typeface="Arial"/>
                <a:ea typeface="Arial"/>
                <a:cs typeface="Arial"/>
                <a:sym typeface="Arial"/>
              </a:rPr>
              <a:t>Formations / Diplômes </a:t>
            </a:r>
            <a:endParaRPr b="1" sz="2000" u="sng">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pic>
        <p:nvPicPr>
          <p:cNvPr id="135" name="Google Shape;135;p24"/>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5"/>
          <p:cNvSpPr txBox="1"/>
          <p:nvPr>
            <p:ph idx="1" type="body"/>
          </p:nvPr>
        </p:nvSpPr>
        <p:spPr>
          <a:xfrm>
            <a:off x="311700" y="218300"/>
            <a:ext cx="8520600" cy="4788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fr" u="sng">
                <a:solidFill>
                  <a:srgbClr val="1A1A1A"/>
                </a:solidFill>
              </a:rPr>
              <a:t>Compétences :</a:t>
            </a:r>
            <a:endParaRPr b="1" u="sng">
              <a:solidFill>
                <a:srgbClr val="1A1A1A"/>
              </a:solidFill>
            </a:endParaRPr>
          </a:p>
          <a:p>
            <a:pPr indent="0" lvl="0" marL="0" rtl="0" algn="just">
              <a:lnSpc>
                <a:spcPct val="100000"/>
              </a:lnSpc>
              <a:spcBef>
                <a:spcPts val="1600"/>
              </a:spcBef>
              <a:spcAft>
                <a:spcPts val="0"/>
              </a:spcAft>
              <a:buNone/>
            </a:pPr>
            <a:r>
              <a:rPr lang="fr" sz="1500">
                <a:solidFill>
                  <a:srgbClr val="1A1A1A"/>
                </a:solidFill>
              </a:rPr>
              <a:t>De formation commerciale ou très motivé(e) pour débuter. Votre aisance relationnelle, votre dynamisme, votre polyvalence seront des atouts nécessaires pour mener à bien vos missions. - vous possédez une parfaite maîtrise des techniques de relations clients à distance.  </a:t>
            </a:r>
            <a:br>
              <a:rPr lang="fr" sz="1500">
                <a:solidFill>
                  <a:srgbClr val="1A1A1A"/>
                </a:solidFill>
              </a:rPr>
            </a:br>
            <a:r>
              <a:rPr lang="fr" sz="1500">
                <a:solidFill>
                  <a:srgbClr val="1A1A1A"/>
                </a:solidFill>
              </a:rPr>
              <a:t>-Vous faites preuve d'aisance au téléphone et d'empathie. </a:t>
            </a:r>
            <a:br>
              <a:rPr lang="fr" sz="1500">
                <a:solidFill>
                  <a:srgbClr val="1A1A1A"/>
                </a:solidFill>
              </a:rPr>
            </a:br>
            <a:r>
              <a:rPr lang="fr" sz="1500">
                <a:solidFill>
                  <a:srgbClr val="1A1A1A"/>
                </a:solidFill>
              </a:rPr>
              <a:t>-Vous avez une bonne capacité d'analyse et de diagnostic du besoin client et vous êtes reconnu pour votre goût du travail en équipe. </a:t>
            </a:r>
            <a:br>
              <a:rPr lang="fr" sz="1500">
                <a:solidFill>
                  <a:srgbClr val="1A1A1A"/>
                </a:solidFill>
              </a:rPr>
            </a:br>
            <a:r>
              <a:rPr lang="fr" sz="1500">
                <a:solidFill>
                  <a:srgbClr val="1A1A1A"/>
                </a:solidFill>
              </a:rPr>
              <a:t>-Vous êtes à l'aise avec l'outil informatique, notamment avec Excel et intuitif avec les outils de relation clients. vous êtes résistant aux challenges.</a:t>
            </a:r>
            <a:endParaRPr sz="1500">
              <a:solidFill>
                <a:srgbClr val="1A1A1A"/>
              </a:solidFill>
            </a:endParaRPr>
          </a:p>
          <a:p>
            <a:pPr indent="0" lvl="0" marL="0" rtl="0" algn="ctr">
              <a:lnSpc>
                <a:spcPct val="100000"/>
              </a:lnSpc>
              <a:spcBef>
                <a:spcPts val="1600"/>
              </a:spcBef>
              <a:spcAft>
                <a:spcPts val="0"/>
              </a:spcAft>
              <a:buNone/>
            </a:pPr>
            <a:r>
              <a:rPr b="1" lang="fr" u="sng">
                <a:solidFill>
                  <a:srgbClr val="1A1A1A"/>
                </a:solidFill>
              </a:rPr>
              <a:t>Niveau d’expérience :</a:t>
            </a:r>
            <a:endParaRPr b="1" u="sng">
              <a:solidFill>
                <a:srgbClr val="1A1A1A"/>
              </a:solidFill>
            </a:endParaRPr>
          </a:p>
          <a:p>
            <a:pPr indent="0" lvl="0" marL="0" rtl="0" algn="just">
              <a:lnSpc>
                <a:spcPct val="100000"/>
              </a:lnSpc>
              <a:spcBef>
                <a:spcPts val="1600"/>
              </a:spcBef>
              <a:spcAft>
                <a:spcPts val="0"/>
              </a:spcAft>
              <a:buNone/>
            </a:pPr>
            <a:r>
              <a:rPr lang="fr" sz="1500">
                <a:solidFill>
                  <a:srgbClr val="1A1A1A"/>
                </a:solidFill>
              </a:rPr>
              <a:t>Débutant accepté formation interne assurée</a:t>
            </a:r>
            <a:endParaRPr sz="1500">
              <a:solidFill>
                <a:srgbClr val="1A1A1A"/>
              </a:solidFill>
            </a:endParaRPr>
          </a:p>
          <a:p>
            <a:pPr indent="0" lvl="0" marL="0" rtl="0" algn="ctr">
              <a:lnSpc>
                <a:spcPct val="100000"/>
              </a:lnSpc>
              <a:spcBef>
                <a:spcPts val="1600"/>
              </a:spcBef>
              <a:spcAft>
                <a:spcPts val="0"/>
              </a:spcAft>
              <a:buNone/>
            </a:pPr>
            <a:r>
              <a:rPr b="1" lang="fr" u="sng">
                <a:solidFill>
                  <a:srgbClr val="1A1A1A"/>
                </a:solidFill>
              </a:rPr>
              <a:t>Formations / Diplômes : </a:t>
            </a:r>
            <a:endParaRPr b="1" u="sng">
              <a:solidFill>
                <a:srgbClr val="1A1A1A"/>
              </a:solidFill>
            </a:endParaRPr>
          </a:p>
          <a:p>
            <a:pPr indent="0" lvl="0" marL="0" rtl="0" algn="just">
              <a:lnSpc>
                <a:spcPct val="100000"/>
              </a:lnSpc>
              <a:spcBef>
                <a:spcPts val="1600"/>
              </a:spcBef>
              <a:spcAft>
                <a:spcPts val="0"/>
              </a:spcAft>
              <a:buNone/>
            </a:pPr>
            <a:br>
              <a:rPr lang="fr" sz="1500">
                <a:solidFill>
                  <a:srgbClr val="1A1A1A"/>
                </a:solidFill>
              </a:rPr>
            </a:br>
            <a:r>
              <a:rPr lang="fr" sz="1500">
                <a:solidFill>
                  <a:srgbClr val="1A1A1A"/>
                </a:solidFill>
              </a:rPr>
              <a:t>bac à bac +2,  issus d'organismes de formation possibles .</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1600"/>
              </a:spcAft>
              <a:buNone/>
            </a:pPr>
            <a:r>
              <a:t/>
            </a:r>
            <a:endParaRPr sz="1500">
              <a:solidFill>
                <a:srgbClr val="1A1A1A"/>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6"/>
          <p:cNvSpPr/>
          <p:nvPr/>
        </p:nvSpPr>
        <p:spPr>
          <a:xfrm>
            <a:off x="4597775" y="13650"/>
            <a:ext cx="4546200" cy="50754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6"/>
          <p:cNvSpPr txBox="1"/>
          <p:nvPr>
            <p:ph type="title"/>
          </p:nvPr>
        </p:nvSpPr>
        <p:spPr>
          <a:xfrm>
            <a:off x="292775" y="1837800"/>
            <a:ext cx="4045200" cy="1427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solidFill>
                  <a:srgbClr val="FF0000"/>
                </a:solidFill>
              </a:rPr>
              <a:t>Conditions de travail </a:t>
            </a:r>
            <a:endParaRPr>
              <a:solidFill>
                <a:srgbClr val="FF0000"/>
              </a:solidFill>
            </a:endParaRPr>
          </a:p>
        </p:txBody>
      </p:sp>
      <p:sp>
        <p:nvSpPr>
          <p:cNvPr id="147" name="Google Shape;147;p26"/>
          <p:cNvSpPr txBox="1"/>
          <p:nvPr>
            <p:ph idx="2" type="body"/>
          </p:nvPr>
        </p:nvSpPr>
        <p:spPr>
          <a:xfrm>
            <a:off x="4952375" y="437250"/>
            <a:ext cx="3837000" cy="4228200"/>
          </a:xfrm>
          <a:prstGeom prst="rect">
            <a:avLst/>
          </a:prstGeom>
        </p:spPr>
        <p:txBody>
          <a:bodyPr anchorCtr="0" anchor="ctr" bIns="91425" lIns="91425" spcFirstLastPara="1" rIns="91425" wrap="square" tIns="91425">
            <a:noAutofit/>
          </a:bodyPr>
          <a:lstStyle/>
          <a:p>
            <a:pPr indent="-355600" lvl="0" marL="457200" rtl="0" algn="ctr">
              <a:spcBef>
                <a:spcPts val="0"/>
              </a:spcBef>
              <a:spcAft>
                <a:spcPts val="0"/>
              </a:spcAft>
              <a:buSzPts val="2000"/>
              <a:buFont typeface="Arial"/>
              <a:buChar char="●"/>
            </a:pPr>
            <a:r>
              <a:rPr b="1" lang="fr" sz="2000" u="sng">
                <a:latin typeface="Arial"/>
                <a:ea typeface="Arial"/>
                <a:cs typeface="Arial"/>
                <a:sym typeface="Arial"/>
              </a:rPr>
              <a:t> Lieu de travail </a:t>
            </a:r>
            <a:endParaRPr b="1" sz="2000" u="sng">
              <a:latin typeface="Arial"/>
              <a:ea typeface="Arial"/>
              <a:cs typeface="Arial"/>
              <a:sym typeface="Arial"/>
            </a:endParaRPr>
          </a:p>
          <a:p>
            <a:pPr indent="-355600" lvl="0" marL="457200" rtl="0" algn="ctr">
              <a:spcBef>
                <a:spcPts val="0"/>
              </a:spcBef>
              <a:spcAft>
                <a:spcPts val="0"/>
              </a:spcAft>
              <a:buSzPts val="2000"/>
              <a:buFont typeface="Arial"/>
              <a:buChar char="●"/>
            </a:pPr>
            <a:r>
              <a:rPr b="1" lang="fr" sz="2000" u="sng">
                <a:latin typeface="Arial"/>
                <a:ea typeface="Arial"/>
                <a:cs typeface="Arial"/>
                <a:sym typeface="Arial"/>
              </a:rPr>
              <a:t>Rémunération </a:t>
            </a:r>
            <a:endParaRPr b="1" sz="2000" u="sng">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pic>
        <p:nvPicPr>
          <p:cNvPr id="148" name="Google Shape;148;p26"/>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7"/>
          <p:cNvSpPr txBox="1"/>
          <p:nvPr>
            <p:ph idx="1" type="body"/>
          </p:nvPr>
        </p:nvSpPr>
        <p:spPr>
          <a:xfrm>
            <a:off x="311700" y="590100"/>
            <a:ext cx="8520600" cy="39633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fr" u="sng">
                <a:solidFill>
                  <a:srgbClr val="1A1A1A"/>
                </a:solidFill>
              </a:rPr>
              <a:t>type de contrat:</a:t>
            </a:r>
            <a:endParaRPr b="1" u="sng">
              <a:solidFill>
                <a:srgbClr val="1A1A1A"/>
              </a:solidFill>
            </a:endParaRPr>
          </a:p>
          <a:p>
            <a:pPr indent="0" lvl="0" marL="0" rtl="0" algn="ctr">
              <a:lnSpc>
                <a:spcPct val="100000"/>
              </a:lnSpc>
              <a:spcBef>
                <a:spcPts val="1600"/>
              </a:spcBef>
              <a:spcAft>
                <a:spcPts val="0"/>
              </a:spcAft>
              <a:buNone/>
            </a:pPr>
            <a:r>
              <a:rPr b="1" lang="fr">
                <a:solidFill>
                  <a:srgbClr val="1A1A1A"/>
                </a:solidFill>
              </a:rPr>
              <a:t>CDD en missions ou CDI</a:t>
            </a:r>
            <a:endParaRPr b="1">
              <a:solidFill>
                <a:srgbClr val="1A1A1A"/>
              </a:solidFill>
            </a:endParaRPr>
          </a:p>
          <a:p>
            <a:pPr indent="0" lvl="0" marL="0" rtl="0" algn="ctr">
              <a:lnSpc>
                <a:spcPct val="100000"/>
              </a:lnSpc>
              <a:spcBef>
                <a:spcPts val="1600"/>
              </a:spcBef>
              <a:spcAft>
                <a:spcPts val="0"/>
              </a:spcAft>
              <a:buNone/>
            </a:pPr>
            <a:r>
              <a:rPr b="1" lang="fr" u="sng">
                <a:solidFill>
                  <a:srgbClr val="1A1A1A"/>
                </a:solidFill>
              </a:rPr>
              <a:t>Lieu de travail :</a:t>
            </a:r>
            <a:endParaRPr b="1" u="sng">
              <a:solidFill>
                <a:srgbClr val="1A1A1A"/>
              </a:solidFill>
            </a:endParaRPr>
          </a:p>
          <a:p>
            <a:pPr indent="0" lvl="0" marL="0" rtl="0" algn="just">
              <a:lnSpc>
                <a:spcPct val="100000"/>
              </a:lnSpc>
              <a:spcBef>
                <a:spcPts val="1600"/>
              </a:spcBef>
              <a:spcAft>
                <a:spcPts val="0"/>
              </a:spcAft>
              <a:buNone/>
            </a:pPr>
            <a:r>
              <a:rPr lang="fr" sz="1500">
                <a:solidFill>
                  <a:srgbClr val="1A1A1A"/>
                </a:solidFill>
              </a:rPr>
              <a:t>Le Touquet , télétravail, autres postes sur Lille / Calais / Boulogne.</a:t>
            </a:r>
            <a:endParaRPr sz="1500">
              <a:solidFill>
                <a:srgbClr val="1A1A1A"/>
              </a:solidFill>
            </a:endParaRPr>
          </a:p>
          <a:p>
            <a:pPr indent="0" lvl="0" marL="0" rtl="0" algn="just">
              <a:lnSpc>
                <a:spcPct val="100000"/>
              </a:lnSpc>
              <a:spcBef>
                <a:spcPts val="1600"/>
              </a:spcBef>
              <a:spcAft>
                <a:spcPts val="0"/>
              </a:spcAft>
              <a:buNone/>
            </a:pPr>
            <a:r>
              <a:rPr lang="fr" sz="1500">
                <a:solidFill>
                  <a:srgbClr val="1A1A1A"/>
                </a:solidFill>
              </a:rPr>
              <a:t>Nombre d ‘heures : 25 ou 35 hrs  jours de travail:  du lundi au vendredi amplitude 7hrs hebdo</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ctr">
              <a:lnSpc>
                <a:spcPct val="100000"/>
              </a:lnSpc>
              <a:spcBef>
                <a:spcPts val="1600"/>
              </a:spcBef>
              <a:spcAft>
                <a:spcPts val="0"/>
              </a:spcAft>
              <a:buNone/>
            </a:pPr>
            <a:r>
              <a:rPr b="1" lang="fr" u="sng">
                <a:solidFill>
                  <a:srgbClr val="1A1A1A"/>
                </a:solidFill>
              </a:rPr>
              <a:t>Rémunération :</a:t>
            </a:r>
            <a:endParaRPr b="1" u="sng">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rPr lang="fr" sz="1500">
                <a:solidFill>
                  <a:srgbClr val="1A1A1A"/>
                </a:solidFill>
              </a:rPr>
              <a:t>Selon expérience , base de smic 11.07 , + primes, concours, intéressements.  mutuelle, sport jobbing </a:t>
            </a:r>
            <a:endParaRPr sz="1500">
              <a:solidFill>
                <a:srgbClr val="1A1A1A"/>
              </a:solidFill>
            </a:endParaRPr>
          </a:p>
          <a:p>
            <a:pPr indent="0" lvl="0" marL="0" rtl="0" algn="just">
              <a:lnSpc>
                <a:spcPct val="100000"/>
              </a:lnSpc>
              <a:spcBef>
                <a:spcPts val="1600"/>
              </a:spcBef>
              <a:spcAft>
                <a:spcPts val="0"/>
              </a:spcAft>
              <a:buNone/>
            </a:pPr>
            <a:r>
              <a:rPr lang="fr" sz="1500">
                <a:solidFill>
                  <a:srgbClr val="1A1A1A"/>
                </a:solidFill>
              </a:rPr>
              <a:t>Tous nos postes sont ouverts aux personnes en situation de handicap.</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1600"/>
              </a:spcAft>
              <a:buNone/>
            </a:pPr>
            <a:r>
              <a:rPr lang="fr" sz="1500">
                <a:solidFill>
                  <a:srgbClr val="1A1A1A"/>
                </a:solidFill>
              </a:rPr>
              <a:t> </a:t>
            </a:r>
            <a:endParaRPr sz="1500">
              <a:solidFill>
                <a:srgbClr val="1A1A1A"/>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00"/>
        </a:solidFill>
      </p:bgPr>
    </p:bg>
    <p:spTree>
      <p:nvGrpSpPr>
        <p:cNvPr id="157" name="Shape 157"/>
        <p:cNvGrpSpPr/>
        <p:nvPr/>
      </p:nvGrpSpPr>
      <p:grpSpPr>
        <a:xfrm>
          <a:off x="0" y="0"/>
          <a:ext cx="0" cy="0"/>
          <a:chOff x="0" y="0"/>
          <a:chExt cx="0" cy="0"/>
        </a:xfrm>
      </p:grpSpPr>
      <p:pic>
        <p:nvPicPr>
          <p:cNvPr id="158" name="Google Shape;158;p28"/>
          <p:cNvPicPr preferRelativeResize="0"/>
          <p:nvPr/>
        </p:nvPicPr>
        <p:blipFill>
          <a:blip r:embed="rId3">
            <a:alphaModFix/>
          </a:blip>
          <a:stretch>
            <a:fillRect/>
          </a:stretch>
        </p:blipFill>
        <p:spPr>
          <a:xfrm>
            <a:off x="0" y="-448275"/>
            <a:ext cx="4224048" cy="3168023"/>
          </a:xfrm>
          <a:prstGeom prst="rect">
            <a:avLst/>
          </a:prstGeom>
          <a:noFill/>
          <a:ln>
            <a:noFill/>
          </a:ln>
        </p:spPr>
      </p:pic>
      <p:pic>
        <p:nvPicPr>
          <p:cNvPr id="159" name="Google Shape;159;p28"/>
          <p:cNvPicPr preferRelativeResize="0"/>
          <p:nvPr/>
        </p:nvPicPr>
        <p:blipFill>
          <a:blip r:embed="rId4">
            <a:alphaModFix/>
          </a:blip>
          <a:stretch>
            <a:fillRect/>
          </a:stretch>
        </p:blipFill>
        <p:spPr>
          <a:xfrm>
            <a:off x="0" y="2476275"/>
            <a:ext cx="4224048" cy="3168023"/>
          </a:xfrm>
          <a:prstGeom prst="rect">
            <a:avLst/>
          </a:prstGeom>
          <a:noFill/>
          <a:ln>
            <a:noFill/>
          </a:ln>
        </p:spPr>
      </p:pic>
      <p:pic>
        <p:nvPicPr>
          <p:cNvPr id="160" name="Google Shape;160;p28"/>
          <p:cNvPicPr preferRelativeResize="0"/>
          <p:nvPr/>
        </p:nvPicPr>
        <p:blipFill>
          <a:blip r:embed="rId5">
            <a:alphaModFix/>
          </a:blip>
          <a:stretch>
            <a:fillRect/>
          </a:stretch>
        </p:blipFill>
        <p:spPr>
          <a:xfrm>
            <a:off x="4829701" y="-245575"/>
            <a:ext cx="4314300" cy="5752400"/>
          </a:xfrm>
          <a:prstGeom prst="rect">
            <a:avLst/>
          </a:prstGeom>
          <a:noFill/>
          <a:ln>
            <a:noFill/>
          </a:ln>
        </p:spPr>
      </p:pic>
      <p:sp>
        <p:nvSpPr>
          <p:cNvPr id="161" name="Google Shape;161;p28"/>
          <p:cNvSpPr txBox="1"/>
          <p:nvPr/>
        </p:nvSpPr>
        <p:spPr>
          <a:xfrm rot="-5400000">
            <a:off x="2833650" y="2338125"/>
            <a:ext cx="3476700" cy="585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fr" sz="2600" u="sng">
                <a:solidFill>
                  <a:schemeClr val="lt1"/>
                </a:solidFill>
              </a:rPr>
              <a:t>Le centre d’affaire</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9"/>
          <p:cNvSpPr/>
          <p:nvPr/>
        </p:nvSpPr>
        <p:spPr>
          <a:xfrm>
            <a:off x="4572000" y="0"/>
            <a:ext cx="4572000" cy="51435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fr" sz="3600"/>
              <a:t>Notre fondatrice :</a:t>
            </a:r>
            <a:endParaRPr sz="3600"/>
          </a:p>
        </p:txBody>
      </p:sp>
      <p:pic>
        <p:nvPicPr>
          <p:cNvPr id="168" name="Google Shape;168;p29"/>
          <p:cNvPicPr preferRelativeResize="0"/>
          <p:nvPr/>
        </p:nvPicPr>
        <p:blipFill>
          <a:blip r:embed="rId3">
            <a:alphaModFix/>
          </a:blip>
          <a:stretch>
            <a:fillRect/>
          </a:stretch>
        </p:blipFill>
        <p:spPr>
          <a:xfrm>
            <a:off x="780000" y="981075"/>
            <a:ext cx="3181350" cy="31813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0"/>
          <p:cNvSpPr txBox="1"/>
          <p:nvPr>
            <p:ph idx="1" type="body"/>
          </p:nvPr>
        </p:nvSpPr>
        <p:spPr>
          <a:xfrm>
            <a:off x="379900" y="197450"/>
            <a:ext cx="8520600" cy="4673100"/>
          </a:xfrm>
          <a:prstGeom prst="rect">
            <a:avLst/>
          </a:prstGeom>
        </p:spPr>
        <p:txBody>
          <a:bodyPr anchorCtr="0" anchor="ctr" bIns="91425" lIns="91425" spcFirstLastPara="1" rIns="91425" wrap="square" tIns="91425">
            <a:noAutofit/>
          </a:bodyPr>
          <a:lstStyle/>
          <a:p>
            <a:pPr indent="0" lvl="0" marL="0" rtl="0" algn="just">
              <a:spcBef>
                <a:spcPts val="0"/>
              </a:spcBef>
              <a:spcAft>
                <a:spcPts val="1600"/>
              </a:spcAft>
              <a:buNone/>
            </a:pPr>
            <a:r>
              <a:rPr lang="fr">
                <a:solidFill>
                  <a:srgbClr val="000000"/>
                </a:solidFill>
              </a:rPr>
              <a:t>RDV Consulting &amp; Sourcing  International, pour Chefs </a:t>
            </a:r>
            <a:r>
              <a:rPr lang="fr">
                <a:solidFill>
                  <a:srgbClr val="000000"/>
                </a:solidFill>
              </a:rPr>
              <a:t>d'entreprises,</a:t>
            </a:r>
            <a:r>
              <a:rPr lang="fr">
                <a:solidFill>
                  <a:srgbClr val="000000"/>
                </a:solidFill>
              </a:rPr>
              <a:t> Acheteurs Traders et Agents . ChutYPTM choisit de prendre soin et de trouver sa team de winners parmi des personnes impliquées et réactives.  En ne travaillant qu’en microcosme sur des offres limitées, ChutYPTM rythme la vie de ses collaborateurs d’expertises internationales  liées aux particularismes de l’import-export sur les produits de grande consommation, les produits émergents, la logistique et bien d’autres missions pour mettre en application votre talent de «leader de commercialisation produits» ce, quel que soit votre poste car le carnet de commande est bien le nerf de la guerre pour une expansion pérenne.</a:t>
            </a:r>
            <a:endParaRPr>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1"/>
          <p:cNvSpPr txBox="1"/>
          <p:nvPr>
            <p:ph idx="1" type="body"/>
          </p:nvPr>
        </p:nvSpPr>
        <p:spPr>
          <a:xfrm>
            <a:off x="311700" y="122800"/>
            <a:ext cx="8520600" cy="3710700"/>
          </a:xfrm>
          <a:prstGeom prst="rect">
            <a:avLst/>
          </a:prstGeom>
        </p:spPr>
        <p:txBody>
          <a:bodyPr anchorCtr="0" anchor="ctr" bIns="91425" lIns="91425" spcFirstLastPara="1" rIns="91425" wrap="square" tIns="91425">
            <a:noAutofit/>
          </a:bodyPr>
          <a:lstStyle/>
          <a:p>
            <a:pPr indent="0" lvl="0" marL="0" rtl="0" algn="just">
              <a:spcBef>
                <a:spcPts val="0"/>
              </a:spcBef>
              <a:spcAft>
                <a:spcPts val="1600"/>
              </a:spcAft>
              <a:buNone/>
            </a:pPr>
            <a:r>
              <a:rPr lang="fr">
                <a:solidFill>
                  <a:srgbClr val="000000"/>
                </a:solidFill>
              </a:rPr>
              <a:t>Le programme est simple: Vous apporter toutes les solutions pour travailler au sein du business international avec l’accompagnement bienveillant issue d’une culture entrepreneuriale familiale.  Nous vous assurons une formation continue au long terme avec une phase d’intégration en binôme pour mieux appréhender votre intégration et votre apprentissage client, spécifique au marché de la GD. En parallèle, un atelier annuel de bilan de compétences pour mettre à jour vos savoirs web liés à notre activité, des séminaires réguliers et "warm up" hebdomadaires. Chut YPTM  concilie à la fois les conseils, l’innovation, les outils numériques, les force de vente, et l'organisation de toute une  équipe dans l’optimisation de la QVT* (qualité de vie &amp; travail) Une volonté d’adapter au quotidien une méthode de travail respectueuse des compétences, des tempéraments et des projets de chacun .  </a:t>
            </a:r>
            <a:endParaRPr>
              <a:solidFill>
                <a:srgbClr val="000000"/>
              </a:solidFill>
            </a:endParaRPr>
          </a:p>
        </p:txBody>
      </p:sp>
      <p:pic>
        <p:nvPicPr>
          <p:cNvPr id="179" name="Google Shape;179;p31"/>
          <p:cNvPicPr preferRelativeResize="0"/>
          <p:nvPr/>
        </p:nvPicPr>
        <p:blipFill rotWithShape="1">
          <a:blip r:embed="rId3">
            <a:alphaModFix/>
          </a:blip>
          <a:srcRect b="15760" l="0" r="0" t="37038"/>
          <a:stretch/>
        </p:blipFill>
        <p:spPr>
          <a:xfrm>
            <a:off x="-68200" y="3626375"/>
            <a:ext cx="9280425" cy="2090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4"/>
          <p:cNvSpPr/>
          <p:nvPr/>
        </p:nvSpPr>
        <p:spPr>
          <a:xfrm>
            <a:off x="2750550" y="784425"/>
            <a:ext cx="3642900" cy="36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4"/>
          <p:cNvSpPr txBox="1"/>
          <p:nvPr>
            <p:ph type="ctrTitle"/>
          </p:nvPr>
        </p:nvSpPr>
        <p:spPr>
          <a:xfrm>
            <a:off x="3090875" y="743475"/>
            <a:ext cx="2951400" cy="3656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Notre Entreprise </a:t>
            </a:r>
            <a:endParaRPr/>
          </a:p>
        </p:txBody>
      </p:sp>
      <p:sp>
        <p:nvSpPr>
          <p:cNvPr id="69" name="Google Shape;69;p14"/>
          <p:cNvSpPr/>
          <p:nvPr/>
        </p:nvSpPr>
        <p:spPr>
          <a:xfrm>
            <a:off x="2881625" y="873075"/>
            <a:ext cx="3369900" cy="3438300"/>
          </a:xfrm>
          <a:prstGeom prst="frame">
            <a:avLst>
              <a:gd fmla="val 2588" name="adj1"/>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0" name="Google Shape;70;p14"/>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2"/>
          <p:cNvSpPr/>
          <p:nvPr/>
        </p:nvSpPr>
        <p:spPr>
          <a:xfrm>
            <a:off x="4572000" y="0"/>
            <a:ext cx="4572000" cy="51435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2"/>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fr" sz="3600"/>
              <a:t>Les ressources humaines </a:t>
            </a:r>
            <a:endParaRPr sz="3600"/>
          </a:p>
        </p:txBody>
      </p:sp>
      <p:pic>
        <p:nvPicPr>
          <p:cNvPr id="186" name="Google Shape;186;p32"/>
          <p:cNvPicPr preferRelativeResize="0"/>
          <p:nvPr/>
        </p:nvPicPr>
        <p:blipFill>
          <a:blip r:embed="rId3">
            <a:alphaModFix/>
          </a:blip>
          <a:stretch>
            <a:fillRect/>
          </a:stretch>
        </p:blipFill>
        <p:spPr>
          <a:xfrm>
            <a:off x="452550" y="724200"/>
            <a:ext cx="3695101" cy="36951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3"/>
          <p:cNvSpPr txBox="1"/>
          <p:nvPr>
            <p:ph idx="1" type="body"/>
          </p:nvPr>
        </p:nvSpPr>
        <p:spPr>
          <a:xfrm>
            <a:off x="379900" y="197450"/>
            <a:ext cx="8520600" cy="4673100"/>
          </a:xfrm>
          <a:prstGeom prst="rect">
            <a:avLst/>
          </a:prstGeom>
        </p:spPr>
        <p:txBody>
          <a:bodyPr anchorCtr="0" anchor="ctr" bIns="91425" lIns="91425" spcFirstLastPara="1" rIns="91425" wrap="square" tIns="91425">
            <a:noAutofit/>
          </a:bodyPr>
          <a:lstStyle/>
          <a:p>
            <a:pPr indent="0" lvl="0" marL="0" rtl="0" algn="just">
              <a:spcBef>
                <a:spcPts val="0"/>
              </a:spcBef>
              <a:spcAft>
                <a:spcPts val="0"/>
              </a:spcAft>
              <a:buNone/>
            </a:pPr>
            <a:r>
              <a:rPr lang="fr" sz="1500">
                <a:solidFill>
                  <a:srgbClr val="000000"/>
                </a:solidFill>
              </a:rPr>
              <a:t>Wintech Innovation entreprise &amp; filiale Chut y en aura pas pour tout le monde!</a:t>
            </a:r>
            <a:endParaRPr sz="1500">
              <a:solidFill>
                <a:srgbClr val="000000"/>
              </a:solidFill>
            </a:endParaRPr>
          </a:p>
          <a:p>
            <a:pPr indent="0" lvl="0" marL="0" rtl="0" algn="just">
              <a:spcBef>
                <a:spcPts val="1600"/>
              </a:spcBef>
              <a:spcAft>
                <a:spcPts val="0"/>
              </a:spcAft>
              <a:buNone/>
            </a:pPr>
            <a:r>
              <a:rPr lang="fr" sz="1500">
                <a:solidFill>
                  <a:srgbClr val="000000"/>
                </a:solidFill>
              </a:rPr>
              <a:t>Nos valeurs sont fondées sur l’appréciation concrète de nos collaborateurs, pour cela si nous mettons du temps à choisir nos supers assistants c’est pour pérenniser une relation collaborative et fructueuse. </a:t>
            </a:r>
            <a:endParaRPr sz="1500">
              <a:solidFill>
                <a:srgbClr val="000000"/>
              </a:solidFill>
            </a:endParaRPr>
          </a:p>
          <a:p>
            <a:pPr indent="0" lvl="0" marL="0" rtl="0" algn="just">
              <a:spcBef>
                <a:spcPts val="1600"/>
              </a:spcBef>
              <a:spcAft>
                <a:spcPts val="0"/>
              </a:spcAft>
              <a:buNone/>
            </a:pPr>
            <a:r>
              <a:rPr lang="fr" sz="1500">
                <a:solidFill>
                  <a:srgbClr val="000000"/>
                </a:solidFill>
              </a:rPr>
              <a:t>Nous pratiquons les recrutements avec éthique et sans préjugés et entendons la parole de tous. </a:t>
            </a:r>
            <a:endParaRPr sz="1500">
              <a:solidFill>
                <a:srgbClr val="000000"/>
              </a:solidFill>
            </a:endParaRPr>
          </a:p>
          <a:p>
            <a:pPr indent="0" lvl="0" marL="0" rtl="0" algn="just">
              <a:spcBef>
                <a:spcPts val="1600"/>
              </a:spcBef>
              <a:spcAft>
                <a:spcPts val="0"/>
              </a:spcAft>
              <a:buNone/>
            </a:pPr>
            <a:r>
              <a:rPr lang="fr" sz="1500">
                <a:solidFill>
                  <a:srgbClr val="000000"/>
                </a:solidFill>
              </a:rPr>
              <a:t>Nos objectifs sont ambitieux mais tout à fait lucides sur l’avenir et la place à prendre dans les marchés porteurs au sein de notre entreprise.</a:t>
            </a:r>
            <a:endParaRPr sz="1500">
              <a:solidFill>
                <a:srgbClr val="000000"/>
              </a:solidFill>
            </a:endParaRPr>
          </a:p>
          <a:p>
            <a:pPr indent="0" lvl="0" marL="0" rtl="0" algn="just">
              <a:spcBef>
                <a:spcPts val="1600"/>
              </a:spcBef>
              <a:spcAft>
                <a:spcPts val="0"/>
              </a:spcAft>
              <a:buNone/>
            </a:pPr>
            <a:r>
              <a:rPr lang="fr" sz="1500">
                <a:solidFill>
                  <a:srgbClr val="000000"/>
                </a:solidFill>
              </a:rPr>
              <a:t> Nous accompagnons et valorisons l’évolution des compétences de nos salariés tout au long de leur carrière car le meilleur pour nos collaborateurs reste le meilleur pour toute l’équipe. </a:t>
            </a:r>
            <a:endParaRPr sz="1500">
              <a:solidFill>
                <a:srgbClr val="000000"/>
              </a:solidFill>
            </a:endParaRPr>
          </a:p>
          <a:p>
            <a:pPr indent="0" lvl="0" marL="0" rtl="0" algn="just">
              <a:spcBef>
                <a:spcPts val="1600"/>
              </a:spcBef>
              <a:spcAft>
                <a:spcPts val="1600"/>
              </a:spcAft>
              <a:buNone/>
            </a:pPr>
            <a:r>
              <a:rPr lang="fr" sz="1500">
                <a:solidFill>
                  <a:srgbClr val="000000"/>
                </a:solidFill>
              </a:rPr>
              <a:t>Concours, challenge interne , Zinc( zone d’intelligence collective) sport, bien être, fauteuils massants  et soirées organisées sont autant de moments à partager ensemble pour allier  “le 2B” : Bureau &amp; Bonheur.</a:t>
            </a:r>
            <a:endParaRPr sz="150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34"/>
          <p:cNvPicPr preferRelativeResize="0"/>
          <p:nvPr/>
        </p:nvPicPr>
        <p:blipFill>
          <a:blip r:embed="rId3">
            <a:alphaModFix/>
          </a:blip>
          <a:stretch>
            <a:fillRect/>
          </a:stretch>
        </p:blipFill>
        <p:spPr>
          <a:xfrm>
            <a:off x="-3835775" y="0"/>
            <a:ext cx="13252626" cy="514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5"/>
          <p:cNvSpPr txBox="1"/>
          <p:nvPr>
            <p:ph type="title"/>
          </p:nvPr>
        </p:nvSpPr>
        <p:spPr>
          <a:xfrm>
            <a:off x="455550" y="555600"/>
            <a:ext cx="2808000" cy="75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sz="3000">
                <a:solidFill>
                  <a:srgbClr val="FF0000"/>
                </a:solidFill>
              </a:rPr>
              <a:t>Coordonnées</a:t>
            </a:r>
            <a:endParaRPr sz="3000">
              <a:solidFill>
                <a:srgbClr val="FF0000"/>
              </a:solidFill>
            </a:endParaRPr>
          </a:p>
        </p:txBody>
      </p:sp>
      <p:sp>
        <p:nvSpPr>
          <p:cNvPr id="202" name="Google Shape;202;p35"/>
          <p:cNvSpPr txBox="1"/>
          <p:nvPr>
            <p:ph idx="1" type="body"/>
          </p:nvPr>
        </p:nvSpPr>
        <p:spPr>
          <a:xfrm>
            <a:off x="25650" y="1357873"/>
            <a:ext cx="3667800" cy="269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fr" sz="1800"/>
              <a:t>Etpourquoipastoi@chutyptm.com</a:t>
            </a:r>
            <a:endParaRPr b="1" sz="1800"/>
          </a:p>
          <a:p>
            <a:pPr indent="0" lvl="0" marL="0" rtl="0" algn="ctr">
              <a:spcBef>
                <a:spcPts val="1600"/>
              </a:spcBef>
              <a:spcAft>
                <a:spcPts val="0"/>
              </a:spcAft>
              <a:buNone/>
            </a:pPr>
            <a:r>
              <a:rPr b="1" lang="fr" sz="1800"/>
              <a:t>Contact@chutyptm.com</a:t>
            </a:r>
            <a:endParaRPr sz="1800"/>
          </a:p>
          <a:p>
            <a:pPr indent="0" lvl="0" marL="0" rtl="0" algn="ctr">
              <a:spcBef>
                <a:spcPts val="1600"/>
              </a:spcBef>
              <a:spcAft>
                <a:spcPts val="0"/>
              </a:spcAft>
              <a:buNone/>
            </a:pPr>
            <a:r>
              <a:rPr lang="fr" sz="1800" u="sng">
                <a:solidFill>
                  <a:srgbClr val="FF0000"/>
                </a:solidFill>
                <a:hlinkClick r:id="rId3">
                  <a:extLst>
                    <a:ext uri="{A12FA001-AC4F-418D-AE19-62706E023703}">
                      <ahyp:hlinkClr val="tx"/>
                    </a:ext>
                  </a:extLst>
                </a:hlinkClick>
              </a:rPr>
              <a:t>www.chutyptm.com</a:t>
            </a:r>
            <a:endParaRPr sz="1800">
              <a:solidFill>
                <a:srgbClr val="FF0000"/>
              </a:solidFill>
            </a:endParaRPr>
          </a:p>
          <a:p>
            <a:pPr indent="0" lvl="0" marL="0" rtl="0" algn="ctr">
              <a:spcBef>
                <a:spcPts val="1600"/>
              </a:spcBef>
              <a:spcAft>
                <a:spcPts val="0"/>
              </a:spcAft>
              <a:buNone/>
            </a:pPr>
            <a:r>
              <a:rPr lang="fr" sz="1500">
                <a:solidFill>
                  <a:srgbClr val="1A1A1A"/>
                </a:solidFill>
                <a:highlight>
                  <a:srgbClr val="FFFFFF"/>
                </a:highlight>
                <a:latin typeface="Arial"/>
                <a:ea typeface="Arial"/>
                <a:cs typeface="Arial"/>
                <a:sym typeface="Arial"/>
              </a:rPr>
              <a:t>Wintech Innovation Centre d’Affaires, de l’Aéroport International du Touquet-Paris-Plage. 62520, France. Bureau Numéro 23.</a:t>
            </a:r>
            <a:endParaRPr/>
          </a:p>
          <a:p>
            <a:pPr indent="0" lvl="0" marL="0" rtl="0" algn="ctr">
              <a:spcBef>
                <a:spcPts val="1600"/>
              </a:spcBef>
              <a:spcAft>
                <a:spcPts val="1600"/>
              </a:spcAft>
              <a:buNone/>
            </a:pPr>
            <a:r>
              <a:t/>
            </a:r>
            <a:endParaRPr/>
          </a:p>
        </p:txBody>
      </p:sp>
      <p:pic>
        <p:nvPicPr>
          <p:cNvPr id="203" name="Google Shape;203;p35"/>
          <p:cNvPicPr preferRelativeResize="0"/>
          <p:nvPr/>
        </p:nvPicPr>
        <p:blipFill rotWithShape="1">
          <a:blip r:embed="rId4">
            <a:alphaModFix/>
          </a:blip>
          <a:srcRect b="0" l="7183" r="7192" t="0"/>
          <a:stretch/>
        </p:blipFill>
        <p:spPr>
          <a:xfrm>
            <a:off x="3792825" y="0"/>
            <a:ext cx="5351626" cy="5143500"/>
          </a:xfrm>
          <a:prstGeom prst="rect">
            <a:avLst/>
          </a:prstGeom>
          <a:noFill/>
          <a:ln>
            <a:noFill/>
          </a:ln>
        </p:spPr>
      </p:pic>
      <p:pic>
        <p:nvPicPr>
          <p:cNvPr id="204" name="Google Shape;204;p35">
            <a:hlinkClick r:id="rId5"/>
          </p:cNvPr>
          <p:cNvPicPr preferRelativeResize="0"/>
          <p:nvPr/>
        </p:nvPicPr>
        <p:blipFill>
          <a:blip r:embed="rId6">
            <a:alphaModFix/>
          </a:blip>
          <a:stretch>
            <a:fillRect/>
          </a:stretch>
        </p:blipFill>
        <p:spPr>
          <a:xfrm>
            <a:off x="209175" y="4368025"/>
            <a:ext cx="395650" cy="395650"/>
          </a:xfrm>
          <a:prstGeom prst="rect">
            <a:avLst/>
          </a:prstGeom>
          <a:noFill/>
          <a:ln>
            <a:noFill/>
          </a:ln>
        </p:spPr>
      </p:pic>
      <p:sp>
        <p:nvSpPr>
          <p:cNvPr id="205" name="Google Shape;205;p35"/>
          <p:cNvSpPr txBox="1"/>
          <p:nvPr>
            <p:ph idx="1" type="body"/>
          </p:nvPr>
        </p:nvSpPr>
        <p:spPr>
          <a:xfrm>
            <a:off x="604825" y="4368000"/>
            <a:ext cx="2730000" cy="39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fr" sz="1400"/>
              <a:t>@Dorothée Ducros de Graeve</a:t>
            </a:r>
            <a:endParaRPr>
              <a:solidFill>
                <a:srgbClr val="FF0000"/>
              </a:solidFill>
            </a:endParaRPr>
          </a:p>
          <a:p>
            <a:pPr indent="0" lvl="0" marL="0" rtl="0" algn="ctr">
              <a:spcBef>
                <a:spcPts val="1600"/>
              </a:spcBef>
              <a:spcAft>
                <a:spcPts val="0"/>
              </a:spcAft>
              <a:buNone/>
            </a:pPr>
            <a:r>
              <a:t/>
            </a:r>
            <a:endParaRPr/>
          </a:p>
          <a:p>
            <a:pPr indent="0" lvl="0" marL="0" rtl="0" algn="ctr">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idx="1" type="body"/>
          </p:nvPr>
        </p:nvSpPr>
        <p:spPr>
          <a:xfrm>
            <a:off x="379900" y="197450"/>
            <a:ext cx="8520600" cy="467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r">
                <a:solidFill>
                  <a:srgbClr val="000000"/>
                </a:solidFill>
              </a:rPr>
              <a:t>WINTECH INNOVATION</a:t>
            </a:r>
            <a:r>
              <a:rPr lang="fr">
                <a:solidFill>
                  <a:srgbClr val="000000"/>
                </a:solidFill>
              </a:rPr>
              <a:t> est une Entreprise dédiée à l ‘import export, elle compte aujourd’hui plus de 700 clients France et pays étrangers , distribuant + de 4500 références produits de marques nationales pour le circuit de la grande distribution toutes enseignes confondues , points de vente et centrales d’achats.</a:t>
            </a:r>
            <a:endParaRPr>
              <a:solidFill>
                <a:srgbClr val="000000"/>
              </a:solidFill>
            </a:endParaRPr>
          </a:p>
          <a:p>
            <a:pPr indent="0" lvl="0" marL="0" rtl="0" algn="l">
              <a:spcBef>
                <a:spcPts val="1600"/>
              </a:spcBef>
              <a:spcAft>
                <a:spcPts val="0"/>
              </a:spcAft>
              <a:buNone/>
            </a:pPr>
            <a:r>
              <a:rPr lang="fr">
                <a:solidFill>
                  <a:srgbClr val="000000"/>
                </a:solidFill>
              </a:rPr>
              <a:t>son site internet dédié: </a:t>
            </a:r>
            <a:r>
              <a:rPr lang="fr" u="sng">
                <a:solidFill>
                  <a:srgbClr val="FF0000"/>
                </a:solidFill>
                <a:hlinkClick r:id="rId3">
                  <a:extLst>
                    <a:ext uri="{A12FA001-AC4F-418D-AE19-62706E023703}">
                      <ahyp:hlinkClr val="tx"/>
                    </a:ext>
                  </a:extLst>
                </a:hlinkClick>
              </a:rPr>
              <a:t>www.chutyptm.com</a:t>
            </a:r>
            <a:r>
              <a:rPr lang="fr">
                <a:solidFill>
                  <a:srgbClr val="000000"/>
                </a:solidFill>
              </a:rPr>
              <a:t> alias chut y ‘en aura pas pour tout le monde </a:t>
            </a:r>
            <a:endParaRPr>
              <a:solidFill>
                <a:srgbClr val="000000"/>
              </a:solidFill>
            </a:endParaRPr>
          </a:p>
          <a:p>
            <a:pPr indent="0" lvl="0" marL="0" rtl="0" algn="l">
              <a:spcBef>
                <a:spcPts val="1600"/>
              </a:spcBef>
              <a:spcAft>
                <a:spcPts val="0"/>
              </a:spcAft>
              <a:buNone/>
            </a:pPr>
            <a:r>
              <a:rPr lang="fr">
                <a:solidFill>
                  <a:srgbClr val="000000"/>
                </a:solidFill>
              </a:rPr>
              <a:t>#chutyptm la marque de wintech est présente et reconnue comme le principal distributeur direct , ultra connecté, ses réseaux et linkedin lui apporte une aura de notoriété à l'échelle Européenne . Acteur majeur sur la scène du commerce international, numéro UN de l’import direct GD France, son taux de croissance est de plus de +50% chaque année, amenant ses équipes à être réactives et agiles dans cette croissance pérenne. Accueillir de nouveaux collaborateurs pour le suivi de marchés émergents est une priorité pour perpétuer cette fabuleuse évolution.</a:t>
            </a:r>
            <a:endParaRPr>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00"/>
        </a:solidFill>
      </p:bgPr>
    </p:bg>
    <p:spTree>
      <p:nvGrpSpPr>
        <p:cNvPr id="79" name="Shape 79"/>
        <p:cNvGrpSpPr/>
        <p:nvPr/>
      </p:nvGrpSpPr>
      <p:grpSpPr>
        <a:xfrm>
          <a:off x="0" y="0"/>
          <a:ext cx="0" cy="0"/>
          <a:chOff x="0" y="0"/>
          <a:chExt cx="0" cy="0"/>
        </a:xfrm>
      </p:grpSpPr>
      <p:pic>
        <p:nvPicPr>
          <p:cNvPr id="80" name="Google Shape;80;p16"/>
          <p:cNvPicPr preferRelativeResize="0"/>
          <p:nvPr/>
        </p:nvPicPr>
        <p:blipFill>
          <a:blip r:embed="rId3">
            <a:alphaModFix/>
          </a:blip>
          <a:stretch>
            <a:fillRect/>
          </a:stretch>
        </p:blipFill>
        <p:spPr>
          <a:xfrm>
            <a:off x="1980600" y="566725"/>
            <a:ext cx="5676900" cy="4010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p:nvPr/>
        </p:nvSpPr>
        <p:spPr>
          <a:xfrm>
            <a:off x="2750550" y="784425"/>
            <a:ext cx="3642900" cy="36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7"/>
          <p:cNvSpPr txBox="1"/>
          <p:nvPr>
            <p:ph type="ctrTitle"/>
          </p:nvPr>
        </p:nvSpPr>
        <p:spPr>
          <a:xfrm>
            <a:off x="3090875" y="743475"/>
            <a:ext cx="2951400" cy="3656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Nos</a:t>
            </a:r>
            <a:endParaRPr/>
          </a:p>
          <a:p>
            <a:pPr indent="0" lvl="0" marL="0" rtl="0" algn="ctr">
              <a:spcBef>
                <a:spcPts val="0"/>
              </a:spcBef>
              <a:spcAft>
                <a:spcPts val="0"/>
              </a:spcAft>
              <a:buNone/>
            </a:pPr>
            <a:r>
              <a:rPr lang="fr"/>
              <a:t> atouts :</a:t>
            </a:r>
            <a:endParaRPr/>
          </a:p>
        </p:txBody>
      </p:sp>
      <p:sp>
        <p:nvSpPr>
          <p:cNvPr id="87" name="Google Shape;87;p17"/>
          <p:cNvSpPr/>
          <p:nvPr/>
        </p:nvSpPr>
        <p:spPr>
          <a:xfrm>
            <a:off x="2881625" y="873075"/>
            <a:ext cx="3369900" cy="3438300"/>
          </a:xfrm>
          <a:prstGeom prst="frame">
            <a:avLst>
              <a:gd fmla="val 2588" name="adj1"/>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8" name="Google Shape;88;p17"/>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idx="1" type="body"/>
          </p:nvPr>
        </p:nvSpPr>
        <p:spPr>
          <a:xfrm>
            <a:off x="379900" y="197450"/>
            <a:ext cx="8520600" cy="467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solidFill>
                  <a:srgbClr val="000000"/>
                </a:solidFill>
              </a:rPr>
              <a:t>Des perspectives d’évolution concrètes et rémunératrices à forte augmentation annuelle. Des propositions d’évolution de postes à responsabilité pour 2023 et des formations reconnues en interne de haute qualité pédagogique.</a:t>
            </a:r>
            <a:endParaRPr>
              <a:solidFill>
                <a:srgbClr val="000000"/>
              </a:solidFill>
            </a:endParaRPr>
          </a:p>
          <a:p>
            <a:pPr indent="0" lvl="0" marL="0" rtl="0" algn="l">
              <a:spcBef>
                <a:spcPts val="1600"/>
              </a:spcBef>
              <a:spcAft>
                <a:spcPts val="0"/>
              </a:spcAft>
              <a:buNone/>
            </a:pPr>
            <a:r>
              <a:rPr lang="fr">
                <a:solidFill>
                  <a:srgbClr val="000000"/>
                </a:solidFill>
              </a:rPr>
              <a:t>Une relation de proximité des équipes dans un cadre magique : centre d'affaires international de l’aéroport du Touquet au milieu de la forêt.bureaux cosy , vue tarmac et ballets des avions.pistes cyclables de qualité.</a:t>
            </a:r>
            <a:endParaRPr>
              <a:solidFill>
                <a:srgbClr val="000000"/>
              </a:solidFill>
            </a:endParaRPr>
          </a:p>
          <a:p>
            <a:pPr indent="0" lvl="0" marL="0" rtl="0" algn="l">
              <a:spcBef>
                <a:spcPts val="1600"/>
              </a:spcBef>
              <a:spcAft>
                <a:spcPts val="0"/>
              </a:spcAft>
              <a:buNone/>
            </a:pPr>
            <a:r>
              <a:rPr lang="fr">
                <a:solidFill>
                  <a:srgbClr val="000000"/>
                </a:solidFill>
              </a:rPr>
              <a:t>Un espace parking immense jamais en surnombre.</a:t>
            </a:r>
            <a:endParaRPr>
              <a:solidFill>
                <a:srgbClr val="000000"/>
              </a:solidFill>
            </a:endParaRPr>
          </a:p>
          <a:p>
            <a:pPr indent="0" lvl="0" marL="0" rtl="0" algn="l">
              <a:spcBef>
                <a:spcPts val="1600"/>
              </a:spcBef>
              <a:spcAft>
                <a:spcPts val="0"/>
              </a:spcAft>
              <a:buNone/>
            </a:pPr>
            <a:r>
              <a:rPr lang="fr">
                <a:solidFill>
                  <a:srgbClr val="000000"/>
                </a:solidFill>
              </a:rPr>
              <a:t>Des infrastructures de standing aux abords et dans le centre. Espaces repas, co-working,  salle de conférence. Sport jobbing au quotidien: allier le travail et la santé du corps. Events, soirées, repas mensuels, séminaires…. liste non exhaustive de nos politiques de joie de vivre au Touquet.</a:t>
            </a:r>
            <a:br>
              <a:rPr lang="fr">
                <a:solidFill>
                  <a:srgbClr val="000000"/>
                </a:solidFill>
              </a:rPr>
            </a:br>
            <a:r>
              <a:rPr lang="fr">
                <a:solidFill>
                  <a:srgbClr val="000000"/>
                </a:solidFill>
              </a:rPr>
              <a:t> Le résultat : un équilibre de vie au quotidien.</a:t>
            </a:r>
            <a:endParaRPr>
              <a:solidFill>
                <a:srgbClr val="000000"/>
              </a:solidFill>
            </a:endParaRPr>
          </a:p>
          <a:p>
            <a:pPr indent="0" lvl="0" marL="0" rtl="0" algn="l">
              <a:spcBef>
                <a:spcPts val="1600"/>
              </a:spcBef>
              <a:spcAft>
                <a:spcPts val="0"/>
              </a:spcAft>
              <a:buNone/>
            </a:pPr>
            <a:r>
              <a:t/>
            </a:r>
            <a:endParaRPr b="1">
              <a:solidFill>
                <a:srgbClr val="000000"/>
              </a:solidFill>
            </a:endParaRPr>
          </a:p>
          <a:p>
            <a:pPr indent="0" lvl="0" marL="0" rtl="0" algn="l">
              <a:spcBef>
                <a:spcPts val="1600"/>
              </a:spcBef>
              <a:spcAft>
                <a:spcPts val="1600"/>
              </a:spcAft>
              <a:buNone/>
            </a:pPr>
            <a:r>
              <a:t/>
            </a:r>
            <a:endParaRPr b="1">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19"/>
          <p:cNvPicPr preferRelativeResize="0"/>
          <p:nvPr/>
        </p:nvPicPr>
        <p:blipFill rotWithShape="1">
          <a:blip r:embed="rId3">
            <a:alphaModFix/>
          </a:blip>
          <a:srcRect b="16088" l="0" r="0" t="34757"/>
          <a:stretch/>
        </p:blipFill>
        <p:spPr>
          <a:xfrm>
            <a:off x="3037175" y="68226"/>
            <a:ext cx="6022774" cy="2960573"/>
          </a:xfrm>
          <a:prstGeom prst="rect">
            <a:avLst/>
          </a:prstGeom>
          <a:noFill/>
          <a:ln>
            <a:noFill/>
          </a:ln>
        </p:spPr>
      </p:pic>
      <p:pic>
        <p:nvPicPr>
          <p:cNvPr id="99" name="Google Shape;99;p19"/>
          <p:cNvPicPr preferRelativeResize="0"/>
          <p:nvPr/>
        </p:nvPicPr>
        <p:blipFill>
          <a:blip r:embed="rId4">
            <a:alphaModFix/>
          </a:blip>
          <a:stretch>
            <a:fillRect/>
          </a:stretch>
        </p:blipFill>
        <p:spPr>
          <a:xfrm>
            <a:off x="0" y="2819840"/>
            <a:ext cx="9144003" cy="2245809"/>
          </a:xfrm>
          <a:prstGeom prst="rect">
            <a:avLst/>
          </a:prstGeom>
          <a:noFill/>
          <a:ln>
            <a:noFill/>
          </a:ln>
        </p:spPr>
      </p:pic>
      <p:pic>
        <p:nvPicPr>
          <p:cNvPr id="100" name="Google Shape;100;p19"/>
          <p:cNvPicPr preferRelativeResize="0"/>
          <p:nvPr/>
        </p:nvPicPr>
        <p:blipFill>
          <a:blip r:embed="rId5">
            <a:alphaModFix/>
          </a:blip>
          <a:stretch>
            <a:fillRect/>
          </a:stretch>
        </p:blipFill>
        <p:spPr>
          <a:xfrm>
            <a:off x="120350" y="825425"/>
            <a:ext cx="2570977" cy="1446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p:nvPr/>
        </p:nvSpPr>
        <p:spPr>
          <a:xfrm>
            <a:off x="4597775" y="13650"/>
            <a:ext cx="4546200" cy="50754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0"/>
          <p:cNvSpPr txBox="1"/>
          <p:nvPr>
            <p:ph type="title"/>
          </p:nvPr>
        </p:nvSpPr>
        <p:spPr>
          <a:xfrm>
            <a:off x="238200" y="1729950"/>
            <a:ext cx="4045200" cy="168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solidFill>
                  <a:srgbClr val="FF0000"/>
                </a:solidFill>
              </a:rPr>
              <a:t>Description du poste</a:t>
            </a:r>
            <a:endParaRPr>
              <a:solidFill>
                <a:srgbClr val="FF0000"/>
              </a:solidFill>
            </a:endParaRPr>
          </a:p>
        </p:txBody>
      </p:sp>
      <p:sp>
        <p:nvSpPr>
          <p:cNvPr id="107" name="Google Shape;107;p20"/>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55600" lvl="0" marL="457200" rtl="0" algn="ctr">
              <a:spcBef>
                <a:spcPts val="0"/>
              </a:spcBef>
              <a:spcAft>
                <a:spcPts val="0"/>
              </a:spcAft>
              <a:buSzPts val="2000"/>
              <a:buChar char="●"/>
            </a:pPr>
            <a:r>
              <a:rPr b="1" lang="fr" sz="2000" u="sng"/>
              <a:t>Le positionnement du poste dans l’entreprise </a:t>
            </a:r>
            <a:endParaRPr/>
          </a:p>
          <a:p>
            <a:pPr indent="0" lvl="0" marL="0" rtl="0" algn="ctr">
              <a:spcBef>
                <a:spcPts val="1600"/>
              </a:spcBef>
              <a:spcAft>
                <a:spcPts val="1600"/>
              </a:spcAft>
              <a:buNone/>
            </a:pPr>
            <a:r>
              <a:t/>
            </a:r>
            <a:endParaRPr b="1"/>
          </a:p>
        </p:txBody>
      </p:sp>
      <p:pic>
        <p:nvPicPr>
          <p:cNvPr id="108" name="Google Shape;108;p20"/>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idx="1" type="body"/>
          </p:nvPr>
        </p:nvSpPr>
        <p:spPr>
          <a:xfrm>
            <a:off x="434488" y="634400"/>
            <a:ext cx="8520600" cy="18282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fr" u="sng">
                <a:solidFill>
                  <a:srgbClr val="1A1A1A"/>
                </a:solidFill>
              </a:rPr>
              <a:t>Le positionnement du poste dans l’entreprise : </a:t>
            </a:r>
            <a:endParaRPr b="1" u="sng">
              <a:solidFill>
                <a:srgbClr val="1A1A1A"/>
              </a:solidFill>
            </a:endParaRPr>
          </a:p>
          <a:p>
            <a:pPr indent="0" lvl="0" marL="0" rtl="0" algn="just">
              <a:lnSpc>
                <a:spcPct val="150000"/>
              </a:lnSpc>
              <a:spcBef>
                <a:spcPts val="1600"/>
              </a:spcBef>
              <a:spcAft>
                <a:spcPts val="0"/>
              </a:spcAft>
              <a:buNone/>
            </a:pPr>
            <a:r>
              <a:rPr lang="fr" sz="1500">
                <a:solidFill>
                  <a:srgbClr val="1A1A1A"/>
                </a:solidFill>
              </a:rPr>
              <a:t>En relation directe avec le/la  responsable commercial et le service communication sur l’ensemble des médias sociaux et plateformes Market Place. travail quotidien auprès d’une clientèle de professionnels. phoning .</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t/>
            </a:r>
            <a:endParaRPr b="1" u="sng">
              <a:solidFill>
                <a:srgbClr val="1A1A1A"/>
              </a:solidFill>
            </a:endParaRPr>
          </a:p>
          <a:p>
            <a:pPr indent="0" lvl="0" marL="0" rtl="0" algn="just">
              <a:lnSpc>
                <a:spcPct val="100000"/>
              </a:lnSpc>
              <a:spcBef>
                <a:spcPts val="1600"/>
              </a:spcBef>
              <a:spcAft>
                <a:spcPts val="1600"/>
              </a:spcAft>
              <a:buNone/>
            </a:pPr>
            <a:r>
              <a:t/>
            </a:r>
            <a:endParaRPr b="1" u="sng">
              <a:solidFill>
                <a:srgbClr val="1A1A1A"/>
              </a:solidFill>
            </a:endParaRPr>
          </a:p>
        </p:txBody>
      </p:sp>
      <p:pic>
        <p:nvPicPr>
          <p:cNvPr id="114" name="Google Shape;114;p21"/>
          <p:cNvPicPr preferRelativeResize="0"/>
          <p:nvPr/>
        </p:nvPicPr>
        <p:blipFill rotWithShape="1">
          <a:blip r:embed="rId3">
            <a:alphaModFix/>
          </a:blip>
          <a:srcRect b="15760" l="0" r="0" t="37038"/>
          <a:stretch/>
        </p:blipFill>
        <p:spPr>
          <a:xfrm>
            <a:off x="-136425" y="3053375"/>
            <a:ext cx="9280425" cy="2090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