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91debcf0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91debcf0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91debcf0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91debcf0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91debcf0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91debcf0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82fa6e523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82fa6e523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2fa6e52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2fa6e52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82fa6e52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82fa6e52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2fa6e523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2fa6e52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2fa6e523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2fa6e52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82fa6e5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82fa6e5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82fa6e52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82fa6e52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82fa6e523_0_1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82fa6e52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82fa6e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82fa6e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91ac9e815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491ac9e8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82fa6e5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82fa6e5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82fa6e5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82fa6e5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2fa6e5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2fa6e5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2fa6e52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2fa6e52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2fa6e52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2fa6e52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chutyptm.com" TargetMode="External"/><Relationship Id="rId4" Type="http://schemas.openxmlformats.org/officeDocument/2006/relationships/image" Target="../media/image16.jpg"/><Relationship Id="rId5" Type="http://schemas.openxmlformats.org/officeDocument/2006/relationships/hyperlink" Target="https://www.linkedin.com/in/dorotheechutyptm/?lipi=urn%3Ali%3Apage%3Ad_flagship3_feed%3BmdQKSgWhStm9ySrDjWLemQ%3D%3D" TargetMode="External"/><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hutypt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0.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2642686" y="0"/>
            <a:ext cx="7717161" cy="5143501"/>
          </a:xfrm>
          <a:prstGeom prst="rect">
            <a:avLst/>
          </a:prstGeom>
          <a:noFill/>
          <a:ln>
            <a:noFill/>
          </a:ln>
        </p:spPr>
      </p:pic>
      <p:sp>
        <p:nvSpPr>
          <p:cNvPr id="60" name="Google Shape;60;p1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2" type="body"/>
          </p:nvPr>
        </p:nvSpPr>
        <p:spPr>
          <a:xfrm>
            <a:off x="4738500" y="1421400"/>
            <a:ext cx="4239000" cy="230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3600"/>
              <a:t>DÉVELOPPEUR</a:t>
            </a:r>
            <a:r>
              <a:rPr lang="fr" sz="3600"/>
              <a:t> INFORMATIQUE </a:t>
            </a:r>
            <a:endParaRPr sz="3600"/>
          </a:p>
          <a:p>
            <a:pPr indent="0" lvl="0" marL="0" rtl="0" algn="ctr">
              <a:spcBef>
                <a:spcPts val="1600"/>
              </a:spcBef>
              <a:spcAft>
                <a:spcPts val="1600"/>
              </a:spcAft>
              <a:buNone/>
            </a:pPr>
            <a:r>
              <a:rPr lang="fr" sz="3600"/>
              <a:t>ALTERNANCE</a:t>
            </a:r>
            <a:endParaRPr sz="3600"/>
          </a:p>
        </p:txBody>
      </p:sp>
      <p:pic>
        <p:nvPicPr>
          <p:cNvPr id="62" name="Google Shape;62;p13"/>
          <p:cNvPicPr preferRelativeResize="0"/>
          <p:nvPr/>
        </p:nvPicPr>
        <p:blipFill>
          <a:blip r:embed="rId4">
            <a:alphaModFix/>
          </a:blip>
          <a:stretch>
            <a:fillRect/>
          </a:stretch>
        </p:blipFill>
        <p:spPr>
          <a:xfrm>
            <a:off x="0" y="54583"/>
            <a:ext cx="9144003" cy="10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279125" y="1574550"/>
            <a:ext cx="4045200" cy="195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Missions, activités et tâches</a:t>
            </a:r>
            <a:endParaRPr>
              <a:solidFill>
                <a:srgbClr val="FF0000"/>
              </a:solidFill>
            </a:endParaRPr>
          </a:p>
        </p:txBody>
      </p:sp>
      <p:sp>
        <p:nvSpPr>
          <p:cNvPr id="121" name="Google Shape;12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Missions principales </a:t>
            </a:r>
            <a:endParaRPr b="1" sz="2000" u="sng"/>
          </a:p>
          <a:p>
            <a:pPr indent="-355600" lvl="0" marL="457200" rtl="0" algn="ctr">
              <a:spcBef>
                <a:spcPts val="0"/>
              </a:spcBef>
              <a:spcAft>
                <a:spcPts val="0"/>
              </a:spcAft>
              <a:buSzPts val="2000"/>
              <a:buChar char="●"/>
            </a:pPr>
            <a:r>
              <a:rPr b="1" lang="fr" sz="2000" u="sng"/>
              <a:t> </a:t>
            </a:r>
            <a:r>
              <a:rPr b="1" lang="fr" sz="2000" u="sng">
                <a:latin typeface="Arial"/>
                <a:ea typeface="Arial"/>
                <a:cs typeface="Arial"/>
                <a:sym typeface="Arial"/>
              </a:rPr>
              <a:t>Activités et tâche </a:t>
            </a:r>
            <a:endParaRPr b="1" sz="2000" u="sng"/>
          </a:p>
          <a:p>
            <a:pPr indent="0" lvl="0" marL="0" rtl="0" algn="ctr">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136675"/>
            <a:ext cx="8520600" cy="48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sz="1600" u="sng">
                <a:solidFill>
                  <a:srgbClr val="1A1A1A"/>
                </a:solidFill>
              </a:rPr>
              <a:t>Missions principales : </a:t>
            </a:r>
            <a:br>
              <a:rPr b="1" lang="fr" sz="1700" u="sng">
                <a:solidFill>
                  <a:srgbClr val="1A1A1A"/>
                </a:solidFill>
              </a:rPr>
            </a:br>
            <a:r>
              <a:rPr lang="fr" sz="1200">
                <a:solidFill>
                  <a:srgbClr val="1A1A1A"/>
                </a:solidFill>
              </a:rPr>
              <a:t>Établir toutes les missions inhérentes au développement web de l’entreprise et application.Alliant une fluidité entre les outils internes de collaboration ,informatique,  CRM, divers logiciels. Opérant une stratégie d'optimisation UX et des objectifs de visites croissants.relier les outils et canaux de diffusion cross canal.</a:t>
            </a:r>
            <a:endParaRPr sz="1200">
              <a:solidFill>
                <a:srgbClr val="1A1A1A"/>
              </a:solidFill>
            </a:endParaRPr>
          </a:p>
          <a:p>
            <a:pPr indent="0" lvl="0" marL="0" rtl="0" algn="ctr">
              <a:lnSpc>
                <a:spcPct val="100000"/>
              </a:lnSpc>
              <a:spcBef>
                <a:spcPts val="1600"/>
              </a:spcBef>
              <a:spcAft>
                <a:spcPts val="0"/>
              </a:spcAft>
              <a:buNone/>
            </a:pPr>
            <a:r>
              <a:rPr b="1" lang="fr" sz="1600" u="sng">
                <a:solidFill>
                  <a:srgbClr val="1A1A1A"/>
                </a:solidFill>
              </a:rPr>
              <a:t>Activités et tâche :</a:t>
            </a:r>
            <a:endParaRPr b="1" sz="1600" u="sng">
              <a:solidFill>
                <a:srgbClr val="1A1A1A"/>
              </a:solidFill>
            </a:endParaRPr>
          </a:p>
          <a:p>
            <a:pPr indent="0" lvl="0" marL="0" rtl="0" algn="just">
              <a:lnSpc>
                <a:spcPct val="100000"/>
              </a:lnSpc>
              <a:spcBef>
                <a:spcPts val="1600"/>
              </a:spcBef>
              <a:spcAft>
                <a:spcPts val="0"/>
              </a:spcAft>
              <a:buNone/>
            </a:pPr>
            <a:r>
              <a:rPr lang="fr" sz="1100">
                <a:solidFill>
                  <a:srgbClr val="1A1A1A"/>
                </a:solidFill>
              </a:rPr>
              <a:t>Après une période d'intégration pendant laquelle vous vous familiariser avec nos produits et nos méthodes et outils , vous contribuerez au développement de la stratégie web en étant une réelle interface avec les services marketing. Vos missions s'articuleront  ainsi:</a:t>
            </a:r>
            <a:br>
              <a:rPr lang="fr" sz="1100">
                <a:solidFill>
                  <a:srgbClr val="1A1A1A"/>
                </a:solidFill>
              </a:rPr>
            </a:br>
            <a:r>
              <a:rPr lang="fr" sz="1100">
                <a:solidFill>
                  <a:srgbClr val="1A1A1A"/>
                </a:solidFill>
              </a:rPr>
              <a:t>✅ Prendre en charge de nouveaux développements </a:t>
            </a:r>
            <a:br>
              <a:rPr lang="fr" sz="1100">
                <a:solidFill>
                  <a:srgbClr val="1A1A1A"/>
                </a:solidFill>
              </a:rPr>
            </a:br>
            <a:r>
              <a:rPr lang="fr" sz="1100">
                <a:solidFill>
                  <a:srgbClr val="1A1A1A"/>
                </a:solidFill>
              </a:rPr>
              <a:t>✅ développer de nouvelles  applications</a:t>
            </a:r>
            <a:br>
              <a:rPr lang="fr" sz="1100">
                <a:solidFill>
                  <a:srgbClr val="1A1A1A"/>
                </a:solidFill>
              </a:rPr>
            </a:br>
            <a:r>
              <a:rPr lang="fr" sz="1100">
                <a:solidFill>
                  <a:srgbClr val="1A1A1A"/>
                </a:solidFill>
              </a:rPr>
              <a:t>✅Contribuer à l’évolution et mises à jour d’applications existantes</a:t>
            </a:r>
            <a:br>
              <a:rPr lang="fr" sz="1100">
                <a:solidFill>
                  <a:srgbClr val="1A1A1A"/>
                </a:solidFill>
              </a:rPr>
            </a:br>
            <a:r>
              <a:rPr lang="fr" sz="1100">
                <a:solidFill>
                  <a:srgbClr val="1A1A1A"/>
                </a:solidFill>
              </a:rPr>
              <a:t>✅ Développer des sites internet du groupe </a:t>
            </a:r>
            <a:br>
              <a:rPr lang="fr" sz="1100">
                <a:solidFill>
                  <a:srgbClr val="1A1A1A"/>
                </a:solidFill>
              </a:rPr>
            </a:br>
            <a:r>
              <a:rPr lang="fr" sz="1100">
                <a:solidFill>
                  <a:srgbClr val="1A1A1A"/>
                </a:solidFill>
              </a:rPr>
              <a:t>✅ Gérer l'administration des web services avec leurs partenaires </a:t>
            </a:r>
            <a:br>
              <a:rPr lang="fr" sz="1100">
                <a:solidFill>
                  <a:srgbClr val="1A1A1A"/>
                </a:solidFill>
              </a:rPr>
            </a:br>
            <a:r>
              <a:rPr lang="fr" sz="1100">
                <a:solidFill>
                  <a:srgbClr val="1A1A1A"/>
                </a:solidFill>
              </a:rPr>
              <a:t>✅ Vous maîtriserez le développement PHP et les dernières versions de Symfony, API Platform et MySQL. Vous possédez des connaissances en XHTML, CSS, JavaScript, JQuery, …Vous avez une bonne connaissance des échanges de flux de données (flux XML, Web Services).</a:t>
            </a:r>
            <a:br>
              <a:rPr lang="fr" sz="1100">
                <a:solidFill>
                  <a:srgbClr val="1A1A1A"/>
                </a:solidFill>
              </a:rPr>
            </a:br>
            <a:r>
              <a:rPr lang="fr" sz="1100">
                <a:solidFill>
                  <a:srgbClr val="1A1A1A"/>
                </a:solidFill>
              </a:rPr>
              <a:t>✅ Vous suivrez le développement PHP et les dernières versions de Symfony, API Platform et MySQL. </a:t>
            </a:r>
            <a:br>
              <a:rPr lang="fr" sz="1100">
                <a:solidFill>
                  <a:srgbClr val="1A1A1A"/>
                </a:solidFill>
              </a:rPr>
            </a:br>
            <a:r>
              <a:rPr lang="fr" sz="1100">
                <a:solidFill>
                  <a:srgbClr val="1A1A1A"/>
                </a:solidFill>
              </a:rPr>
              <a:t>✅Vous aurez des connaissances en XHTML, CSS, JavaScript, JQuery, …</a:t>
            </a:r>
            <a:br>
              <a:rPr lang="fr" sz="1100">
                <a:solidFill>
                  <a:srgbClr val="1A1A1A"/>
                </a:solidFill>
              </a:rPr>
            </a:br>
            <a:r>
              <a:rPr lang="fr" sz="1100">
                <a:solidFill>
                  <a:srgbClr val="1A1A1A"/>
                </a:solidFill>
              </a:rPr>
              <a:t>✅ Vous avez une bonne connaissance des échanges de flux de données (flux XML, Web Services).</a:t>
            </a:r>
            <a:br>
              <a:rPr lang="fr" sz="1100">
                <a:solidFill>
                  <a:srgbClr val="1A1A1A"/>
                </a:solidFill>
              </a:rPr>
            </a:br>
            <a:r>
              <a:rPr lang="fr" sz="1100">
                <a:solidFill>
                  <a:srgbClr val="1A1A1A"/>
                </a:solidFill>
              </a:rPr>
              <a:t>✅participer aux réunions zinc intelligence collective</a:t>
            </a:r>
            <a:br>
              <a:rPr lang="fr" sz="1100">
                <a:solidFill>
                  <a:srgbClr val="1A1A1A"/>
                </a:solidFill>
              </a:rPr>
            </a:br>
            <a:r>
              <a:rPr lang="fr" sz="1100">
                <a:solidFill>
                  <a:srgbClr val="1A1A1A"/>
                </a:solidFill>
              </a:rPr>
              <a:t>✅ intégrer les plateaux de recherche sur des sujets liés à la logistique en priorité pour créer 1 logiciel.</a:t>
            </a:r>
            <a:br>
              <a:rPr lang="fr" sz="1100">
                <a:solidFill>
                  <a:srgbClr val="1A1A1A"/>
                </a:solidFill>
              </a:rPr>
            </a:br>
            <a:r>
              <a:rPr lang="fr" sz="1100">
                <a:solidFill>
                  <a:srgbClr val="1A1A1A"/>
                </a:solidFill>
              </a:rPr>
              <a:t>✅ Vous êtes autonome, rigoureux(se), curieux(se) et force de proposition. </a:t>
            </a:r>
            <a:br>
              <a:rPr lang="fr" sz="1100">
                <a:solidFill>
                  <a:srgbClr val="1A1A1A"/>
                </a:solidFill>
              </a:rPr>
            </a:br>
            <a:r>
              <a:rPr lang="fr" sz="1100">
                <a:solidFill>
                  <a:srgbClr val="1A1A1A"/>
                </a:solidFill>
              </a:rPr>
              <a:t>✅ Vous aimez travailler en équipe et partager vos expériences et acquis.</a:t>
            </a:r>
            <a:br>
              <a:rPr lang="fr" sz="1100">
                <a:solidFill>
                  <a:srgbClr val="1A1A1A"/>
                </a:solidFill>
              </a:rPr>
            </a:br>
            <a:r>
              <a:rPr lang="fr" sz="1100">
                <a:solidFill>
                  <a:srgbClr val="1A1A1A"/>
                </a:solidFill>
              </a:rPr>
              <a:t>Il va de soi que les compétences seront acquises tout au long de l’apprentissage mais une sensibilité de base est souhaitée.</a:t>
            </a:r>
            <a:endParaRPr sz="1100">
              <a:solidFill>
                <a:srgbClr val="1A1A1A"/>
              </a:solidFill>
            </a:endParaRPr>
          </a:p>
          <a:p>
            <a:pPr indent="0" lvl="0" marL="0" rtl="0" algn="just">
              <a:lnSpc>
                <a:spcPct val="100000"/>
              </a:lnSpc>
              <a:spcBef>
                <a:spcPts val="1600"/>
              </a:spcBef>
              <a:spcAft>
                <a:spcPts val="0"/>
              </a:spcAft>
              <a:buNone/>
            </a:pPr>
            <a:r>
              <a:t/>
            </a:r>
            <a:endParaRPr sz="1300">
              <a:solidFill>
                <a:srgbClr val="1A1A1A"/>
              </a:solidFill>
            </a:endParaRPr>
          </a:p>
          <a:p>
            <a:pPr indent="0" lvl="0" marL="0" rtl="0" algn="just">
              <a:lnSpc>
                <a:spcPct val="100000"/>
              </a:lnSpc>
              <a:spcBef>
                <a:spcPts val="1600"/>
              </a:spcBef>
              <a:spcAft>
                <a:spcPts val="0"/>
              </a:spcAft>
              <a:buNone/>
            </a:pPr>
            <a:r>
              <a:t/>
            </a:r>
            <a:endParaRPr sz="13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profil </a:t>
            </a:r>
            <a:endParaRPr>
              <a:solidFill>
                <a:srgbClr val="FF0000"/>
              </a:solidFill>
            </a:endParaRPr>
          </a:p>
        </p:txBody>
      </p:sp>
      <p:sp>
        <p:nvSpPr>
          <p:cNvPr id="134" name="Google Shape;134;p24"/>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Compétences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Niveau d’expérience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Formations / Diplômes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35" name="Google Shape;135;p2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261525"/>
            <a:ext cx="8520600" cy="4293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Compétences:</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Vous avez des connaissances dans certaines de ces compétences : PHP, HTML, CSS, MYSQL, Bootstrap, Git, Laravel, Symfony, MS Office, Slack, Trello, Méthode Agile</a:t>
            </a:r>
            <a:br>
              <a:rPr lang="fr" sz="1300">
                <a:solidFill>
                  <a:srgbClr val="1A1A1A"/>
                </a:solidFill>
              </a:rPr>
            </a:br>
            <a:r>
              <a:rPr lang="fr" sz="1300">
                <a:solidFill>
                  <a:srgbClr val="1A1A1A"/>
                </a:solidFill>
              </a:rPr>
              <a:t>Vous êtes curieux(se), créatif(ve), rigoureux(se) et autonome</a:t>
            </a:r>
            <a:br>
              <a:rPr lang="fr" sz="1300">
                <a:solidFill>
                  <a:srgbClr val="1A1A1A"/>
                </a:solidFill>
              </a:rPr>
            </a:br>
            <a:r>
              <a:rPr lang="fr" sz="1300">
                <a:solidFill>
                  <a:srgbClr val="1A1A1A"/>
                </a:solidFill>
              </a:rPr>
              <a:t>Vous êtes autonome, rigoureux(se), curieux(se) et force de proposition. Vous aimez travailler en équipe et partager vos expériences et acquis.</a:t>
            </a:r>
            <a:br>
              <a:rPr lang="fr" sz="1300">
                <a:solidFill>
                  <a:srgbClr val="1A1A1A"/>
                </a:solidFill>
              </a:rPr>
            </a:br>
            <a:r>
              <a:rPr lang="fr" sz="1300">
                <a:solidFill>
                  <a:srgbClr val="1A1A1A"/>
                </a:solidFill>
              </a:rPr>
              <a:t>Plus que vos compétences, ce sont votre motivation et votre envie d’apprendre qui vous permettront de réussir et d’être rapidement autonome sur ce poste.</a:t>
            </a:r>
            <a:endParaRPr sz="1300">
              <a:solidFill>
                <a:srgbClr val="1A1A1A"/>
              </a:solidFill>
            </a:endParaRPr>
          </a:p>
          <a:p>
            <a:pPr indent="0" lvl="0" marL="0" rtl="0" algn="just">
              <a:lnSpc>
                <a:spcPct val="100000"/>
              </a:lnSpc>
              <a:spcBef>
                <a:spcPts val="1600"/>
              </a:spcBef>
              <a:spcAft>
                <a:spcPts val="0"/>
              </a:spcAft>
              <a:buNone/>
            </a:pPr>
            <a:r>
              <a:rPr b="1" lang="fr" sz="1300">
                <a:solidFill>
                  <a:srgbClr val="1A1A1A"/>
                </a:solidFill>
              </a:rPr>
              <a:t>anglais souhaité </a:t>
            </a:r>
            <a:endParaRPr b="1"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Niveau d’expérience :</a:t>
            </a:r>
            <a:endParaRPr b="1" u="sng">
              <a:solidFill>
                <a:srgbClr val="1A1A1A"/>
              </a:solidFill>
            </a:endParaRPr>
          </a:p>
          <a:p>
            <a:pPr indent="0" lvl="0" marL="0" rtl="0" algn="l">
              <a:lnSpc>
                <a:spcPct val="100000"/>
              </a:lnSpc>
              <a:spcBef>
                <a:spcPts val="1600"/>
              </a:spcBef>
              <a:spcAft>
                <a:spcPts val="0"/>
              </a:spcAft>
              <a:buNone/>
            </a:pPr>
            <a:r>
              <a:rPr lang="fr" sz="1300">
                <a:solidFill>
                  <a:srgbClr val="000000"/>
                </a:solidFill>
                <a:latin typeface="Arial"/>
                <a:ea typeface="Arial"/>
                <a:cs typeface="Arial"/>
                <a:sym typeface="Arial"/>
              </a:rPr>
              <a:t>débutant accepté formation interne assurée en intégration à notre politique d’image et de charte rédactionnelle</a:t>
            </a:r>
            <a:endParaRPr sz="1000">
              <a:solidFill>
                <a:srgbClr val="1A1A1A"/>
              </a:solidFill>
            </a:endParaRPr>
          </a:p>
          <a:p>
            <a:pPr indent="0" lvl="0" marL="0" rtl="0" algn="ctr">
              <a:lnSpc>
                <a:spcPct val="100000"/>
              </a:lnSpc>
              <a:spcBef>
                <a:spcPts val="0"/>
              </a:spcBef>
              <a:spcAft>
                <a:spcPts val="0"/>
              </a:spcAft>
              <a:buNone/>
            </a:pPr>
            <a:r>
              <a:rPr b="1" lang="fr" u="sng">
                <a:solidFill>
                  <a:srgbClr val="1A1A1A"/>
                </a:solidFill>
              </a:rPr>
              <a:t>Formations / Diplômes :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Votre profil : De formation supérieure en développement informatique, vous avez acquis une expérience de 3 ans minimum sur un poste similaire.</a:t>
            </a:r>
            <a:endParaRPr sz="1300">
              <a:solidFill>
                <a:srgbClr val="1A1A1A"/>
              </a:solidFill>
            </a:endParaRPr>
          </a:p>
          <a:p>
            <a:pPr indent="0" lvl="0" marL="0" rtl="0" algn="just">
              <a:lnSpc>
                <a:spcPct val="100000"/>
              </a:lnSpc>
              <a:spcBef>
                <a:spcPts val="1600"/>
              </a:spcBef>
              <a:spcAft>
                <a:spcPts val="0"/>
              </a:spcAft>
              <a:buNone/>
            </a:pPr>
            <a:r>
              <a:rPr lang="fr" sz="1300">
                <a:solidFill>
                  <a:srgbClr val="1A1A1A"/>
                </a:solidFill>
              </a:rPr>
              <a:t>bac à bac +2,  issus d'organismes de formation possibles .</a:t>
            </a:r>
            <a:endParaRPr sz="1300">
              <a:solidFill>
                <a:srgbClr val="1A1A1A"/>
              </a:solidFill>
            </a:endParaRPr>
          </a:p>
          <a:p>
            <a:pPr indent="0" lvl="0" marL="0" rtl="0" algn="just">
              <a:lnSpc>
                <a:spcPct val="100000"/>
              </a:lnSpc>
              <a:spcBef>
                <a:spcPts val="1600"/>
              </a:spcBef>
              <a:spcAft>
                <a:spcPts val="0"/>
              </a:spcAft>
              <a:buNone/>
            </a:pPr>
            <a:r>
              <a:t/>
            </a:r>
            <a:endParaRPr sz="1300">
              <a:solidFill>
                <a:srgbClr val="1A1A1A"/>
              </a:solidFill>
            </a:endParaRPr>
          </a:p>
          <a:p>
            <a:pPr indent="0" lvl="0" marL="0" rtl="0" algn="just">
              <a:lnSpc>
                <a:spcPct val="100000"/>
              </a:lnSpc>
              <a:spcBef>
                <a:spcPts val="1600"/>
              </a:spcBef>
              <a:spcAft>
                <a:spcPts val="1600"/>
              </a:spcAft>
              <a:buNone/>
            </a:pPr>
            <a:r>
              <a:t/>
            </a:r>
            <a:endParaRPr sz="1300">
              <a:solidFill>
                <a:srgbClr val="1A1A1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Conditions de travail </a:t>
            </a:r>
            <a:endParaRPr>
              <a:solidFill>
                <a:srgbClr val="FF0000"/>
              </a:solidFill>
            </a:endParaRPr>
          </a:p>
        </p:txBody>
      </p:sp>
      <p:sp>
        <p:nvSpPr>
          <p:cNvPr id="147" name="Google Shape;147;p26"/>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 Lieu de travail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Rémunération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48" name="Google Shape;148;p26"/>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body"/>
          </p:nvPr>
        </p:nvSpPr>
        <p:spPr>
          <a:xfrm>
            <a:off x="311700" y="777600"/>
            <a:ext cx="8520600" cy="3588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Lieu de travail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Le Touquet , </a:t>
            </a:r>
            <a:r>
              <a:rPr lang="fr" sz="1500">
                <a:solidFill>
                  <a:srgbClr val="1A1A1A"/>
                </a:solidFill>
              </a:rPr>
              <a:t>télétravail, autres</a:t>
            </a:r>
            <a:r>
              <a:rPr lang="fr" sz="1500">
                <a:solidFill>
                  <a:srgbClr val="1A1A1A"/>
                </a:solidFill>
              </a:rPr>
              <a:t> postes sur Lille / Calais / Boulogne.</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Nombre d ‘heures : 25 ou 35 hrs hebdo. jours de travail:  du lundi au vendredi amplitude 7hrs hebdo</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Rémunération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Selon la rémunération prévue de </a:t>
            </a:r>
            <a:r>
              <a:rPr lang="fr" sz="1500">
                <a:solidFill>
                  <a:srgbClr val="1A1A1A"/>
                </a:solidFill>
              </a:rPr>
              <a:t>l'alternance,</a:t>
            </a:r>
            <a:r>
              <a:rPr lang="fr" sz="1500">
                <a:solidFill>
                  <a:srgbClr val="1A1A1A"/>
                </a:solidFill>
              </a:rPr>
              <a:t> mutuelle, sport jobbing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Tous nos postes sont ouverts aux personnes en situation de handicap.</a:t>
            </a:r>
            <a:endParaRPr sz="1500">
              <a:solidFill>
                <a:srgbClr val="1A1A1A"/>
              </a:solidFill>
            </a:endParaRPr>
          </a:p>
          <a:p>
            <a:pPr indent="0" lvl="0" marL="0" rtl="0" algn="just">
              <a:lnSpc>
                <a:spcPct val="100000"/>
              </a:lnSpc>
              <a:spcBef>
                <a:spcPts val="1600"/>
              </a:spcBef>
              <a:spcAft>
                <a:spcPts val="1600"/>
              </a:spcAft>
              <a:buNone/>
            </a:pPr>
            <a:r>
              <a:rPr lang="fr" sz="1500">
                <a:solidFill>
                  <a:srgbClr val="1A1A1A"/>
                </a:solidFill>
              </a:rPr>
              <a:t> </a:t>
            </a:r>
            <a:endParaRPr sz="1500">
              <a:solidFill>
                <a:srgbClr val="1A1A1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448275"/>
            <a:ext cx="4224048" cy="3168023"/>
          </a:xfrm>
          <a:prstGeom prst="rect">
            <a:avLst/>
          </a:prstGeom>
          <a:noFill/>
          <a:ln>
            <a:noFill/>
          </a:ln>
        </p:spPr>
      </p:pic>
      <p:pic>
        <p:nvPicPr>
          <p:cNvPr id="159" name="Google Shape;159;p28"/>
          <p:cNvPicPr preferRelativeResize="0"/>
          <p:nvPr/>
        </p:nvPicPr>
        <p:blipFill>
          <a:blip r:embed="rId4">
            <a:alphaModFix/>
          </a:blip>
          <a:stretch>
            <a:fillRect/>
          </a:stretch>
        </p:blipFill>
        <p:spPr>
          <a:xfrm>
            <a:off x="0" y="2476275"/>
            <a:ext cx="4224048" cy="3168023"/>
          </a:xfrm>
          <a:prstGeom prst="rect">
            <a:avLst/>
          </a:prstGeom>
          <a:noFill/>
          <a:ln>
            <a:noFill/>
          </a:ln>
        </p:spPr>
      </p:pic>
      <p:pic>
        <p:nvPicPr>
          <p:cNvPr id="160" name="Google Shape;160;p28"/>
          <p:cNvPicPr preferRelativeResize="0"/>
          <p:nvPr/>
        </p:nvPicPr>
        <p:blipFill>
          <a:blip r:embed="rId5">
            <a:alphaModFix/>
          </a:blip>
          <a:stretch>
            <a:fillRect/>
          </a:stretch>
        </p:blipFill>
        <p:spPr>
          <a:xfrm>
            <a:off x="4829701" y="-245575"/>
            <a:ext cx="4314300" cy="5752400"/>
          </a:xfrm>
          <a:prstGeom prst="rect">
            <a:avLst/>
          </a:prstGeom>
          <a:noFill/>
          <a:ln>
            <a:noFill/>
          </a:ln>
        </p:spPr>
      </p:pic>
      <p:sp>
        <p:nvSpPr>
          <p:cNvPr id="161" name="Google Shape;161;p28"/>
          <p:cNvSpPr txBox="1"/>
          <p:nvPr/>
        </p:nvSpPr>
        <p:spPr>
          <a:xfrm rot="-5400000">
            <a:off x="2833650" y="2338125"/>
            <a:ext cx="347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600" u="sng">
                <a:solidFill>
                  <a:schemeClr val="lt1"/>
                </a:solidFill>
              </a:rPr>
              <a:t>Le centre d’affaire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Notre fondatrice :</a:t>
            </a:r>
            <a:endParaRPr sz="3600"/>
          </a:p>
        </p:txBody>
      </p:sp>
      <p:pic>
        <p:nvPicPr>
          <p:cNvPr id="168" name="Google Shape;168;p29"/>
          <p:cNvPicPr preferRelativeResize="0"/>
          <p:nvPr/>
        </p:nvPicPr>
        <p:blipFill>
          <a:blip r:embed="rId3">
            <a:alphaModFix/>
          </a:blip>
          <a:stretch>
            <a:fillRect/>
          </a:stretch>
        </p:blipFill>
        <p:spPr>
          <a:xfrm>
            <a:off x="780000" y="981075"/>
            <a:ext cx="3181350" cy="318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RDV Consulting &amp; Sourcing  International, pour Chefs </a:t>
            </a:r>
            <a:r>
              <a:rPr lang="fr">
                <a:solidFill>
                  <a:srgbClr val="000000"/>
                </a:solidFill>
              </a:rPr>
              <a:t>d'entreprises,</a:t>
            </a:r>
            <a:r>
              <a:rPr lang="fr">
                <a:solidFill>
                  <a:srgbClr val="000000"/>
                </a:solidFill>
              </a:rPr>
              <a:t> Acheteurs Traders et Agents . ChutYPTM choisit de prendre soin et de trouver sa team de winners parmi des personnes impliquées et réactives.  En ne travaillant qu’en microcosme sur des offres limitées, ChutYPTM rythme la vie de ses collaborateurs d’expertises internationales  liées aux particularismes de l’import-export sur les produits de grande consommation, les produits émergents, la logistique et bien d’autres missions pour mettre en application votre talent de «leader de commercialisation produits» ce, quel que soit votre poste car le carnet de commande est bien le nerf de la guerre pour une expansion pérenne.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11700" y="122800"/>
            <a:ext cx="8520600" cy="37107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Le programme est simple: Vous apporter toutes les solutions pour travailler au sein du business international avec l’accompagnement bienveillant issue d’une culture entrepreneuriale familiale.  Nous vous assurons une formation continue au long terme avec une phase d’intégration en binôme pour mieux appréhender votre intégration et votre apprentissage client, spécifique au marché de la GD. En parallèle, un atelier annuel de bilan de compétences pour mettre à jour vos savoirs web liés à notre activité, des séminaires réguliers et "warm up" hebdomadaires. Chut YPTM  concilie à la fois les conseils, l’innovation, les outils numériques, les force de vente, et l'organisation de toute une  équipe dans l’optimisation de la QVT* (qualité de vie &amp; travail) Une volonté d’adapter au quotidien une méthode de travail respectueuse des compétences, des tempéraments et des projets de chacun .  </a:t>
            </a:r>
            <a:endParaRPr>
              <a:solidFill>
                <a:srgbClr val="000000"/>
              </a:solidFill>
            </a:endParaRPr>
          </a:p>
        </p:txBody>
      </p:sp>
      <p:pic>
        <p:nvPicPr>
          <p:cNvPr id="179" name="Google Shape;179;p31"/>
          <p:cNvPicPr preferRelativeResize="0"/>
          <p:nvPr/>
        </p:nvPicPr>
        <p:blipFill rotWithShape="1">
          <a:blip r:embed="rId3">
            <a:alphaModFix/>
          </a:blip>
          <a:srcRect b="15760" l="0" r="0" t="37038"/>
          <a:stretch/>
        </p:blipFill>
        <p:spPr>
          <a:xfrm>
            <a:off x="-68200" y="3626375"/>
            <a:ext cx="9280425" cy="209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Notre Entreprise </a:t>
            </a:r>
            <a:endParaRPr/>
          </a:p>
        </p:txBody>
      </p:sp>
      <p:sp>
        <p:nvSpPr>
          <p:cNvPr id="69" name="Google Shape;69;p14"/>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Les ressources humaines </a:t>
            </a:r>
            <a:endParaRPr sz="3600"/>
          </a:p>
        </p:txBody>
      </p:sp>
      <p:pic>
        <p:nvPicPr>
          <p:cNvPr id="186" name="Google Shape;186;p32"/>
          <p:cNvPicPr preferRelativeResize="0"/>
          <p:nvPr/>
        </p:nvPicPr>
        <p:blipFill>
          <a:blip r:embed="rId3">
            <a:alphaModFix/>
          </a:blip>
          <a:stretch>
            <a:fillRect/>
          </a:stretch>
        </p:blipFill>
        <p:spPr>
          <a:xfrm>
            <a:off x="452550" y="724200"/>
            <a:ext cx="3695101" cy="3695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fr" sz="1500">
                <a:solidFill>
                  <a:srgbClr val="000000"/>
                </a:solidFill>
              </a:rPr>
              <a:t>Wintech Innovation entreprise &amp;  filiale Chut y en aura pas pour tout le monde!</a:t>
            </a:r>
            <a:endParaRPr sz="1500">
              <a:solidFill>
                <a:srgbClr val="000000"/>
              </a:solidFill>
            </a:endParaRPr>
          </a:p>
          <a:p>
            <a:pPr indent="0" lvl="0" marL="0" rtl="0" algn="just">
              <a:spcBef>
                <a:spcPts val="1600"/>
              </a:spcBef>
              <a:spcAft>
                <a:spcPts val="0"/>
              </a:spcAft>
              <a:buNone/>
            </a:pPr>
            <a:r>
              <a:rPr lang="fr" sz="1500">
                <a:solidFill>
                  <a:srgbClr val="000000"/>
                </a:solidFill>
              </a:rPr>
              <a:t>Nos valeurs sont fondées sur l’appréciation concrète de nos collaborateurs, pour cela si nous mettons du temps à choisir nos supers assistants c’est pour pérenniser une relation collaborative et fructueuse. </a:t>
            </a:r>
            <a:endParaRPr sz="1500">
              <a:solidFill>
                <a:srgbClr val="000000"/>
              </a:solidFill>
            </a:endParaRPr>
          </a:p>
          <a:p>
            <a:pPr indent="0" lvl="0" marL="0" rtl="0" algn="just">
              <a:spcBef>
                <a:spcPts val="1600"/>
              </a:spcBef>
              <a:spcAft>
                <a:spcPts val="0"/>
              </a:spcAft>
              <a:buNone/>
            </a:pPr>
            <a:r>
              <a:rPr lang="fr" sz="1500">
                <a:solidFill>
                  <a:srgbClr val="000000"/>
                </a:solidFill>
              </a:rPr>
              <a:t>Nous pratiquons les recrutements avec éthique et sans préjugés et entendons la parole de tous. </a:t>
            </a:r>
            <a:endParaRPr sz="1500">
              <a:solidFill>
                <a:srgbClr val="000000"/>
              </a:solidFill>
            </a:endParaRPr>
          </a:p>
          <a:p>
            <a:pPr indent="0" lvl="0" marL="0" rtl="0" algn="just">
              <a:spcBef>
                <a:spcPts val="1600"/>
              </a:spcBef>
              <a:spcAft>
                <a:spcPts val="0"/>
              </a:spcAft>
              <a:buNone/>
            </a:pPr>
            <a:r>
              <a:rPr lang="fr" sz="1500">
                <a:solidFill>
                  <a:srgbClr val="000000"/>
                </a:solidFill>
              </a:rPr>
              <a:t>Nos objectifs sont ambitieux mais tout à fait lucides sur l’avenir et la place à prendre dans les marchés porteurs au sein de notre entreprise.</a:t>
            </a:r>
            <a:endParaRPr sz="1500">
              <a:solidFill>
                <a:srgbClr val="000000"/>
              </a:solidFill>
            </a:endParaRPr>
          </a:p>
          <a:p>
            <a:pPr indent="0" lvl="0" marL="0" rtl="0" algn="just">
              <a:spcBef>
                <a:spcPts val="1600"/>
              </a:spcBef>
              <a:spcAft>
                <a:spcPts val="0"/>
              </a:spcAft>
              <a:buNone/>
            </a:pPr>
            <a:r>
              <a:rPr lang="fr" sz="1500">
                <a:solidFill>
                  <a:srgbClr val="000000"/>
                </a:solidFill>
              </a:rPr>
              <a:t> Nous accompagnons et valorisons l’évolution des compétences de nos salariés tout au long de leur carrière car le meilleur pour nos collaborateurs reste le meilleur pour toute l’équipe. </a:t>
            </a:r>
            <a:endParaRPr sz="1500">
              <a:solidFill>
                <a:srgbClr val="000000"/>
              </a:solidFill>
            </a:endParaRPr>
          </a:p>
          <a:p>
            <a:pPr indent="0" lvl="0" marL="0" rtl="0" algn="just">
              <a:spcBef>
                <a:spcPts val="1600"/>
              </a:spcBef>
              <a:spcAft>
                <a:spcPts val="0"/>
              </a:spcAft>
              <a:buNone/>
            </a:pPr>
            <a:r>
              <a:rPr lang="fr" sz="1500">
                <a:solidFill>
                  <a:srgbClr val="000000"/>
                </a:solidFill>
              </a:rPr>
              <a:t>Concours, challenge interne , Zinc( zone d’intelligence collective), sport, bien être, fauteuils massants  et soirées organisées sont autant de moments à partager ensemble pour allier  “le 2B” : </a:t>
            </a:r>
            <a:endParaRPr sz="1500">
              <a:solidFill>
                <a:srgbClr val="000000"/>
              </a:solidFill>
            </a:endParaRPr>
          </a:p>
          <a:p>
            <a:pPr indent="0" lvl="0" marL="0" rtl="0" algn="just">
              <a:spcBef>
                <a:spcPts val="1600"/>
              </a:spcBef>
              <a:spcAft>
                <a:spcPts val="1600"/>
              </a:spcAft>
              <a:buNone/>
            </a:pPr>
            <a:r>
              <a:rPr lang="fr" sz="1500">
                <a:solidFill>
                  <a:srgbClr val="000000"/>
                </a:solidFill>
              </a:rPr>
              <a:t>Bureau &amp; Bonheur.</a:t>
            </a:r>
            <a:endParaRPr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3835775" y="0"/>
            <a:ext cx="1325262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555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000">
                <a:solidFill>
                  <a:srgbClr val="FF0000"/>
                </a:solidFill>
              </a:rPr>
              <a:t>Coordonnées</a:t>
            </a:r>
            <a:endParaRPr sz="3000">
              <a:solidFill>
                <a:srgbClr val="FF0000"/>
              </a:solidFill>
            </a:endParaRPr>
          </a:p>
        </p:txBody>
      </p:sp>
      <p:sp>
        <p:nvSpPr>
          <p:cNvPr id="202" name="Google Shape;202;p35"/>
          <p:cNvSpPr txBox="1"/>
          <p:nvPr>
            <p:ph idx="1" type="body"/>
          </p:nvPr>
        </p:nvSpPr>
        <p:spPr>
          <a:xfrm>
            <a:off x="25650" y="1357873"/>
            <a:ext cx="3667800" cy="26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800"/>
              <a:t>Etpourquoipastoi@chutyptm.com</a:t>
            </a:r>
            <a:endParaRPr b="1" sz="1800"/>
          </a:p>
          <a:p>
            <a:pPr indent="0" lvl="0" marL="0" rtl="0" algn="ctr">
              <a:spcBef>
                <a:spcPts val="1600"/>
              </a:spcBef>
              <a:spcAft>
                <a:spcPts val="0"/>
              </a:spcAft>
              <a:buNone/>
            </a:pPr>
            <a:r>
              <a:rPr b="1" lang="fr" sz="1800"/>
              <a:t>Contact@chutyptm.com</a:t>
            </a:r>
            <a:endParaRPr sz="1800"/>
          </a:p>
          <a:p>
            <a:pPr indent="0" lvl="0" marL="0" rtl="0" algn="ctr">
              <a:spcBef>
                <a:spcPts val="1600"/>
              </a:spcBef>
              <a:spcAft>
                <a:spcPts val="0"/>
              </a:spcAft>
              <a:buNone/>
            </a:pPr>
            <a:r>
              <a:rPr lang="fr" sz="1800" u="sng">
                <a:solidFill>
                  <a:srgbClr val="FF0000"/>
                </a:solidFill>
                <a:hlinkClick r:id="rId3">
                  <a:extLst>
                    <a:ext uri="{A12FA001-AC4F-418D-AE19-62706E023703}">
                      <ahyp:hlinkClr val="tx"/>
                    </a:ext>
                  </a:extLst>
                </a:hlinkClick>
              </a:rPr>
              <a:t>www.chutyptm.com</a:t>
            </a:r>
            <a:endParaRPr sz="1800">
              <a:solidFill>
                <a:srgbClr val="FF0000"/>
              </a:solidFill>
            </a:endParaRPr>
          </a:p>
          <a:p>
            <a:pPr indent="0" lvl="0" marL="0" rtl="0" algn="ctr">
              <a:spcBef>
                <a:spcPts val="1600"/>
              </a:spcBef>
              <a:spcAft>
                <a:spcPts val="0"/>
              </a:spcAft>
              <a:buNone/>
            </a:pPr>
            <a:r>
              <a:rPr lang="fr" sz="1500">
                <a:solidFill>
                  <a:srgbClr val="1A1A1A"/>
                </a:solidFill>
                <a:highlight>
                  <a:srgbClr val="FFFFFF"/>
                </a:highlight>
                <a:latin typeface="Arial"/>
                <a:ea typeface="Arial"/>
                <a:cs typeface="Arial"/>
                <a:sym typeface="Arial"/>
              </a:rPr>
              <a:t>Wintech Innovation Centre d’Affaires, de l’Aéroport International du Touquet-Paris-Plage. 62520, France. Bureau Numéro 23.</a:t>
            </a:r>
            <a:endParaRPr/>
          </a:p>
          <a:p>
            <a:pPr indent="0" lvl="0" marL="0" rtl="0" algn="ctr">
              <a:spcBef>
                <a:spcPts val="1600"/>
              </a:spcBef>
              <a:spcAft>
                <a:spcPts val="1600"/>
              </a:spcAft>
              <a:buNone/>
            </a:pPr>
            <a:r>
              <a:t/>
            </a:r>
            <a:endParaRPr/>
          </a:p>
        </p:txBody>
      </p:sp>
      <p:pic>
        <p:nvPicPr>
          <p:cNvPr id="203" name="Google Shape;203;p35"/>
          <p:cNvPicPr preferRelativeResize="0"/>
          <p:nvPr/>
        </p:nvPicPr>
        <p:blipFill rotWithShape="1">
          <a:blip r:embed="rId4">
            <a:alphaModFix/>
          </a:blip>
          <a:srcRect b="0" l="7183" r="7192" t="0"/>
          <a:stretch/>
        </p:blipFill>
        <p:spPr>
          <a:xfrm>
            <a:off x="3792825" y="0"/>
            <a:ext cx="5351626" cy="5143500"/>
          </a:xfrm>
          <a:prstGeom prst="rect">
            <a:avLst/>
          </a:prstGeom>
          <a:noFill/>
          <a:ln>
            <a:noFill/>
          </a:ln>
        </p:spPr>
      </p:pic>
      <p:pic>
        <p:nvPicPr>
          <p:cNvPr id="204" name="Google Shape;204;p35">
            <a:hlinkClick r:id="rId5"/>
          </p:cNvPr>
          <p:cNvPicPr preferRelativeResize="0"/>
          <p:nvPr/>
        </p:nvPicPr>
        <p:blipFill>
          <a:blip r:embed="rId6">
            <a:alphaModFix/>
          </a:blip>
          <a:stretch>
            <a:fillRect/>
          </a:stretch>
        </p:blipFill>
        <p:spPr>
          <a:xfrm>
            <a:off x="209175" y="4368025"/>
            <a:ext cx="395650" cy="395650"/>
          </a:xfrm>
          <a:prstGeom prst="rect">
            <a:avLst/>
          </a:prstGeom>
          <a:noFill/>
          <a:ln>
            <a:noFill/>
          </a:ln>
        </p:spPr>
      </p:pic>
      <p:sp>
        <p:nvSpPr>
          <p:cNvPr id="205" name="Google Shape;205;p35"/>
          <p:cNvSpPr txBox="1"/>
          <p:nvPr>
            <p:ph idx="1" type="body"/>
          </p:nvPr>
        </p:nvSpPr>
        <p:spPr>
          <a:xfrm>
            <a:off x="604825" y="4368000"/>
            <a:ext cx="2730000" cy="3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400"/>
              <a:t>@Dorothée Ducros de Graeve</a:t>
            </a:r>
            <a:endParaRPr>
              <a:solidFill>
                <a:srgbClr val="FF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WINTECH INNOVATION</a:t>
            </a:r>
            <a:r>
              <a:rPr lang="fr">
                <a:solidFill>
                  <a:srgbClr val="000000"/>
                </a:solidFill>
              </a:rPr>
              <a:t> est une Entreprise dédiée à l ‘import export, elle compte aujourd’hui plus de 700 clients France et pays étrangers , distribuant + de 4500 références produits de marques nationales pour le circuit de la grande distribution toutes enseignes confondues , points de vente et centrales d’achats.</a:t>
            </a:r>
            <a:endParaRPr>
              <a:solidFill>
                <a:srgbClr val="000000"/>
              </a:solidFill>
            </a:endParaRPr>
          </a:p>
          <a:p>
            <a:pPr indent="0" lvl="0" marL="0" rtl="0" algn="l">
              <a:spcBef>
                <a:spcPts val="1600"/>
              </a:spcBef>
              <a:spcAft>
                <a:spcPts val="0"/>
              </a:spcAft>
              <a:buNone/>
            </a:pPr>
            <a:r>
              <a:rPr lang="fr">
                <a:solidFill>
                  <a:srgbClr val="000000"/>
                </a:solidFill>
              </a:rPr>
              <a:t>son site internet dédié: </a:t>
            </a:r>
            <a:r>
              <a:rPr lang="fr" u="sng">
                <a:solidFill>
                  <a:srgbClr val="FF0000"/>
                </a:solidFill>
                <a:hlinkClick r:id="rId3">
                  <a:extLst>
                    <a:ext uri="{A12FA001-AC4F-418D-AE19-62706E023703}">
                      <ahyp:hlinkClr val="tx"/>
                    </a:ext>
                  </a:extLst>
                </a:hlinkClick>
              </a:rPr>
              <a:t>www.chutyptm.com</a:t>
            </a:r>
            <a:r>
              <a:rPr lang="fr">
                <a:solidFill>
                  <a:srgbClr val="000000"/>
                </a:solidFill>
              </a:rPr>
              <a:t> alias chut y ‘en aura pas pour tout le monde </a:t>
            </a:r>
            <a:endParaRPr>
              <a:solidFill>
                <a:srgbClr val="000000"/>
              </a:solidFill>
            </a:endParaRPr>
          </a:p>
          <a:p>
            <a:pPr indent="0" lvl="0" marL="0" rtl="0" algn="l">
              <a:spcBef>
                <a:spcPts val="1600"/>
              </a:spcBef>
              <a:spcAft>
                <a:spcPts val="1600"/>
              </a:spcAft>
              <a:buNone/>
            </a:pPr>
            <a:r>
              <a:rPr lang="fr">
                <a:solidFill>
                  <a:srgbClr val="000000"/>
                </a:solidFill>
              </a:rPr>
              <a:t>#chutyptm la marque de wintech est présente et reconnue comme le principal distributeur direct , ultra connecté, ses réseaux et linkedin lui apporte une aura de notoriété à l'échelle Européenne . Acteur majeur sur la scène du commerce international, numéro UN de l’import direct GD France, son taux de croissance est de plus de +50% chaque année, amenant ses équipes à être réactives et agiles dans cette croissance pérenne. Accueillir de nouveaux collaborateurs pour le suivi de marchés émergents est une priorité pour perpétuer cette fabuleuse évolution.</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980600" y="566725"/>
            <a:ext cx="5676900" cy="40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Nos</a:t>
            </a:r>
            <a:endParaRPr/>
          </a:p>
          <a:p>
            <a:pPr indent="0" lvl="0" marL="0" rtl="0" algn="ctr">
              <a:spcBef>
                <a:spcPts val="0"/>
              </a:spcBef>
              <a:spcAft>
                <a:spcPts val="0"/>
              </a:spcAft>
              <a:buNone/>
            </a:pPr>
            <a:r>
              <a:rPr lang="fr"/>
              <a:t> atouts :</a:t>
            </a:r>
            <a:endParaRPr/>
          </a:p>
        </p:txBody>
      </p:sp>
      <p:sp>
        <p:nvSpPr>
          <p:cNvPr id="87" name="Google Shape;87;p17"/>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Des perspectives d’évolution concrètes et rémunératrices à forte augmentation annuelle. Des propositions d’évolution de postes à responsabilité pour 2023 et des formations reconnues en interne de haute qualité pédagogique.</a:t>
            </a:r>
            <a:endParaRPr>
              <a:solidFill>
                <a:srgbClr val="000000"/>
              </a:solidFill>
            </a:endParaRPr>
          </a:p>
          <a:p>
            <a:pPr indent="0" lvl="0" marL="0" rtl="0" algn="l">
              <a:spcBef>
                <a:spcPts val="1600"/>
              </a:spcBef>
              <a:spcAft>
                <a:spcPts val="0"/>
              </a:spcAft>
              <a:buNone/>
            </a:pPr>
            <a:r>
              <a:rPr lang="fr">
                <a:solidFill>
                  <a:srgbClr val="000000"/>
                </a:solidFill>
              </a:rPr>
              <a:t>Une relation de proximité des équipes dans un cadre magique : centre d'affaires international de l’aéroport du Touquet au milieu de la forêt.bureaux cosy , vue tarmac et ballets des avions.pistes cyclables de qualité.</a:t>
            </a:r>
            <a:endParaRPr>
              <a:solidFill>
                <a:srgbClr val="000000"/>
              </a:solidFill>
            </a:endParaRPr>
          </a:p>
          <a:p>
            <a:pPr indent="0" lvl="0" marL="0" rtl="0" algn="l">
              <a:spcBef>
                <a:spcPts val="1600"/>
              </a:spcBef>
              <a:spcAft>
                <a:spcPts val="0"/>
              </a:spcAft>
              <a:buNone/>
            </a:pPr>
            <a:r>
              <a:rPr lang="fr">
                <a:solidFill>
                  <a:srgbClr val="000000"/>
                </a:solidFill>
              </a:rPr>
              <a:t>Un espace parking immense jamais en surnombre.</a:t>
            </a:r>
            <a:endParaRPr>
              <a:solidFill>
                <a:srgbClr val="000000"/>
              </a:solidFill>
            </a:endParaRPr>
          </a:p>
          <a:p>
            <a:pPr indent="0" lvl="0" marL="0" rtl="0" algn="l">
              <a:spcBef>
                <a:spcPts val="1600"/>
              </a:spcBef>
              <a:spcAft>
                <a:spcPts val="1600"/>
              </a:spcAft>
              <a:buNone/>
            </a:pPr>
            <a:r>
              <a:rPr lang="fr">
                <a:solidFill>
                  <a:srgbClr val="000000"/>
                </a:solidFill>
              </a:rPr>
              <a:t>Des infrastructures de standing aux abords et dans le centre. Espaces repas, co-working,  salle de conférence. Sport jobbing au quotidien: allier le travail et la santé du corps. Events, soirées, repas mensuels, séminaires…. liste non exhaustive de nos politiques de joie de vivre au Touquet.</a:t>
            </a:r>
            <a:br>
              <a:rPr lang="fr">
                <a:solidFill>
                  <a:srgbClr val="000000"/>
                </a:solidFill>
              </a:rPr>
            </a:br>
            <a:r>
              <a:rPr lang="fr">
                <a:solidFill>
                  <a:srgbClr val="000000"/>
                </a:solidFill>
              </a:rPr>
              <a:t> Le résultat : un équilibre de vie au quotidien.vous poussez à réaliser vos rêves !</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6088" l="0" r="0" t="34757"/>
          <a:stretch/>
        </p:blipFill>
        <p:spPr>
          <a:xfrm>
            <a:off x="3037175" y="68226"/>
            <a:ext cx="6022774" cy="2960573"/>
          </a:xfrm>
          <a:prstGeom prst="rect">
            <a:avLst/>
          </a:prstGeom>
          <a:noFill/>
          <a:ln>
            <a:noFill/>
          </a:ln>
        </p:spPr>
      </p:pic>
      <p:pic>
        <p:nvPicPr>
          <p:cNvPr id="99" name="Google Shape;99;p19"/>
          <p:cNvPicPr preferRelativeResize="0"/>
          <p:nvPr/>
        </p:nvPicPr>
        <p:blipFill>
          <a:blip r:embed="rId4">
            <a:alphaModFix/>
          </a:blip>
          <a:stretch>
            <a:fillRect/>
          </a:stretch>
        </p:blipFill>
        <p:spPr>
          <a:xfrm>
            <a:off x="0" y="2819840"/>
            <a:ext cx="9144003" cy="2245809"/>
          </a:xfrm>
          <a:prstGeom prst="rect">
            <a:avLst/>
          </a:prstGeom>
          <a:noFill/>
          <a:ln>
            <a:noFill/>
          </a:ln>
        </p:spPr>
      </p:pic>
      <p:pic>
        <p:nvPicPr>
          <p:cNvPr id="100" name="Google Shape;100;p19"/>
          <p:cNvPicPr preferRelativeResize="0"/>
          <p:nvPr/>
        </p:nvPicPr>
        <p:blipFill>
          <a:blip r:embed="rId5">
            <a:alphaModFix/>
          </a:blip>
          <a:stretch>
            <a:fillRect/>
          </a:stretch>
        </p:blipFill>
        <p:spPr>
          <a:xfrm>
            <a:off x="150050" y="825425"/>
            <a:ext cx="2570977" cy="14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ph type="title"/>
          </p:nvPr>
        </p:nvSpPr>
        <p:spPr>
          <a:xfrm>
            <a:off x="238200" y="1729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poste</a:t>
            </a:r>
            <a:endParaRPr>
              <a:solidFill>
                <a:srgbClr val="FF0000"/>
              </a:solidFill>
            </a:endParaRPr>
          </a:p>
        </p:txBody>
      </p:sp>
      <p:sp>
        <p:nvSpPr>
          <p:cNvPr id="107" name="Google Shape;10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Le positionnement du poste dans l’entreprise </a:t>
            </a:r>
            <a:endParaRPr/>
          </a:p>
          <a:p>
            <a:pPr indent="0" lvl="0" marL="0" rtl="0" algn="ctr">
              <a:spcBef>
                <a:spcPts val="1600"/>
              </a:spcBef>
              <a:spcAft>
                <a:spcPts val="1600"/>
              </a:spcAft>
              <a:buNone/>
            </a:pPr>
            <a:r>
              <a:t/>
            </a:r>
            <a:endParaRPr b="1"/>
          </a:p>
        </p:txBody>
      </p:sp>
      <p:pic>
        <p:nvPicPr>
          <p:cNvPr id="108" name="Google Shape;108;p20"/>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311700" y="712950"/>
            <a:ext cx="8520600" cy="1858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Le positionnement du poste dans l’entreprise :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 En relation directe avec le service communication/marketing</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travail quotidien pour l’optimisation des supports sites, réseaux cross canal. Assistance et maintenance serveurs multi sites</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b="1" u="sng">
              <a:solidFill>
                <a:srgbClr val="1A1A1A"/>
              </a:solidFill>
            </a:endParaRPr>
          </a:p>
          <a:p>
            <a:pPr indent="0" lvl="0" marL="0" rtl="0" algn="just">
              <a:lnSpc>
                <a:spcPct val="100000"/>
              </a:lnSpc>
              <a:spcBef>
                <a:spcPts val="1600"/>
              </a:spcBef>
              <a:spcAft>
                <a:spcPts val="1600"/>
              </a:spcAft>
              <a:buNone/>
            </a:pPr>
            <a:r>
              <a:t/>
            </a:r>
            <a:endParaRPr b="1" u="sng">
              <a:solidFill>
                <a:srgbClr val="1A1A1A"/>
              </a:solidFill>
            </a:endParaRPr>
          </a:p>
        </p:txBody>
      </p:sp>
      <p:pic>
        <p:nvPicPr>
          <p:cNvPr id="114" name="Google Shape;114;p21"/>
          <p:cNvPicPr preferRelativeResize="0"/>
          <p:nvPr/>
        </p:nvPicPr>
        <p:blipFill rotWithShape="1">
          <a:blip r:embed="rId3">
            <a:alphaModFix/>
          </a:blip>
          <a:srcRect b="15760" l="0" r="0" t="37038"/>
          <a:stretch/>
        </p:blipFill>
        <p:spPr>
          <a:xfrm>
            <a:off x="-136425" y="3053375"/>
            <a:ext cx="9280425" cy="209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